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Lst>
  <p:sldSz cy="5143500" cx="9144000"/>
  <p:notesSz cx="6858000" cy="9144000"/>
  <p:embeddedFontLst>
    <p:embeddedFont>
      <p:font typeface="Anton"/>
      <p:regular r:id="rId133"/>
    </p:embeddedFont>
    <p:embeddedFont>
      <p:font typeface="Lato"/>
      <p:regular r:id="rId134"/>
      <p:bold r:id="rId135"/>
      <p:italic r:id="rId136"/>
      <p:boldItalic r:id="rId137"/>
    </p:embeddedFont>
    <p:embeddedFont>
      <p:font typeface="Didact Gothic"/>
      <p:regular r:id="rId138"/>
    </p:embeddedFont>
    <p:embeddedFont>
      <p:font typeface="Helvetica Neue"/>
      <p:regular r:id="rId139"/>
      <p:bold r:id="rId140"/>
      <p:italic r:id="rId141"/>
      <p:boldItalic r:id="rId142"/>
    </p:embeddedFont>
    <p:embeddedFont>
      <p:font typeface="Helvetica Neue Light"/>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98A7B8-1A81-4748-B3D9-52A7FFF0584E}">
  <a:tblStyle styleId="{AE98A7B8-1A81-4748-B3D9-52A7FFF0584E}"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CDCE53-FD21-4CAC-8832-BFD07E966004}"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3" Type="http://schemas.openxmlformats.org/officeDocument/2006/relationships/font" Target="fonts/HelveticaNeueLight-regular.fntdata"/><Relationship Id="rId142" Type="http://schemas.openxmlformats.org/officeDocument/2006/relationships/font" Target="fonts/HelveticaNeue-boldItalic.fntdata"/><Relationship Id="rId141" Type="http://schemas.openxmlformats.org/officeDocument/2006/relationships/font" Target="fonts/HelveticaNeue-italic.fntdata"/><Relationship Id="rId140"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146" Type="http://schemas.openxmlformats.org/officeDocument/2006/relationships/font" Target="fonts/HelveticaNeueLight-boldItalic.fntdata"/><Relationship Id="rId7" Type="http://schemas.openxmlformats.org/officeDocument/2006/relationships/notesMaster" Target="notesMasters/notesMaster1.xml"/><Relationship Id="rId145" Type="http://schemas.openxmlformats.org/officeDocument/2006/relationships/font" Target="fonts/HelveticaNeueLight-italic.fntdata"/><Relationship Id="rId8" Type="http://schemas.openxmlformats.org/officeDocument/2006/relationships/slide" Target="slides/slide1.xml"/><Relationship Id="rId144" Type="http://schemas.openxmlformats.org/officeDocument/2006/relationships/font" Target="fonts/HelveticaNeueLight-bold.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HelveticaNeue-regular.fntdata"/><Relationship Id="rId138" Type="http://schemas.openxmlformats.org/officeDocument/2006/relationships/font" Target="fonts/DidactGothic-regular.fntdata"/><Relationship Id="rId137" Type="http://schemas.openxmlformats.org/officeDocument/2006/relationships/font" Target="fonts/Lato-boldItalic.fntdata"/><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font" Target="fonts/Lato-italic.fntdata"/><Relationship Id="rId135" Type="http://schemas.openxmlformats.org/officeDocument/2006/relationships/font" Target="fonts/Lato-bold.fntdata"/><Relationship Id="rId134" Type="http://schemas.openxmlformats.org/officeDocument/2006/relationships/font" Target="fonts/Lato-regular.fntdata"/><Relationship Id="rId133" Type="http://schemas.openxmlformats.org/officeDocument/2006/relationships/font" Target="fonts/Anton-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Por ahora, todo lo que venía ocurriendo en Git era de manera local, no necesitábamos nada de internet para guardar nuestros commits y nuestro repositorio.  Ahora </a:t>
            </a:r>
            <a:r>
              <a:rPr b="1" lang="en-GB" sz="1200">
                <a:solidFill>
                  <a:schemeClr val="dk1"/>
                </a:solidFill>
                <a:latin typeface="Didact Gothic"/>
                <a:ea typeface="Didact Gothic"/>
                <a:cs typeface="Didact Gothic"/>
                <a:sym typeface="Didact Gothic"/>
              </a:rPr>
              <a:t>queremos compartir nuestro trabajo con otros</a:t>
            </a:r>
            <a:r>
              <a:rPr lang="en-GB" sz="1200">
                <a:solidFill>
                  <a:schemeClr val="dk1"/>
                </a:solidFill>
                <a:latin typeface="Didact Gothic"/>
                <a:ea typeface="Didact Gothic"/>
                <a:cs typeface="Didact Gothic"/>
                <a:sym typeface="Didact Gothic"/>
              </a:rPr>
              <a:t> (compañeros de proyecto, clientes, etc). Para eso utilizamos Github!</a:t>
            </a:r>
            <a:br>
              <a:rPr lang="en-GB" sz="1200">
                <a:solidFill>
                  <a:schemeClr val="dk1"/>
                </a:solidFill>
                <a:latin typeface="Didact Gothic"/>
                <a:ea typeface="Didact Gothic"/>
                <a:cs typeface="Didact Gothic"/>
                <a:sym typeface="Didact Gothic"/>
              </a:rPr>
            </a:b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u="sng">
                <a:solidFill>
                  <a:srgbClr val="1155CC"/>
                </a:solidFill>
                <a:latin typeface="Didact Gothic"/>
                <a:ea typeface="Didact Gothic"/>
                <a:cs typeface="Didact Gothic"/>
                <a:sym typeface="Didact Gothic"/>
                <a:hlinkClick r:id="rId2">
                  <a:extLst>
                    <a:ext uri="{A12FA001-AC4F-418D-AE19-62706E023703}">
                      <ahyp:hlinkClr val="tx"/>
                    </a:ext>
                  </a:extLst>
                </a:hlinkClick>
              </a:rPr>
              <a:t>https://github.com/</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i="1" lang="en-GB" sz="1200">
                <a:solidFill>
                  <a:schemeClr val="dk1"/>
                </a:solidFill>
                <a:latin typeface="Didact Gothic"/>
                <a:ea typeface="Didact Gothic"/>
                <a:cs typeface="Didact Gothic"/>
                <a:sym typeface="Didact Gothic"/>
              </a:rPr>
              <a:t>“GitHub is a development platform inspired by the way you work. From open source to business, you can host and review code, manage projects, and build software alongside millions of other developers.”</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b="1" lang="en-GB" sz="1200">
                <a:solidFill>
                  <a:schemeClr val="dk1"/>
                </a:solidFill>
                <a:latin typeface="Didact Gothic"/>
                <a:ea typeface="Didact Gothic"/>
                <a:cs typeface="Didact Gothic"/>
                <a:sym typeface="Didact Gothic"/>
              </a:rPr>
              <a:t>GitHub es una forja (plataforma de desarrollo colaborativo) para alojar proyectos utilizando el sistema de control de versiones Git</a:t>
            </a:r>
            <a:r>
              <a:rPr lang="en-GB" sz="1200">
                <a:solidFill>
                  <a:schemeClr val="dk1"/>
                </a:solidFill>
                <a:latin typeface="Didact Gothic"/>
                <a:ea typeface="Didact Gothic"/>
                <a:cs typeface="Didact Gothic"/>
                <a:sym typeface="Didact Gothic"/>
              </a:rPr>
              <a:t>. Utiliza el framework Ruby on Rails por GitHub, Inc. (anteriormente conocida como Logical Awesome). Desde enero de 2010, GitHub opera bajo el nombre de GitHub, Inc. El código de los proyectos alojados en GitHub se almacena típicamente de forma pública, aunque utilizando una cuenta de pago, también permite hospedar repositorios privados.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Por ahora todo lo que venía ocurriendo en Git era de manera local, no necesitábamos nada de internet para guardar nuestros commits y nuestro repositorio. </a:t>
            </a:r>
            <a:br>
              <a:rPr lang="en-GB" sz="1200">
                <a:solidFill>
                  <a:schemeClr val="dk1"/>
                </a:solidFill>
                <a:latin typeface="Didact Gothic"/>
                <a:ea typeface="Didact Gothic"/>
                <a:cs typeface="Didact Gothic"/>
                <a:sym typeface="Didact Gothic"/>
              </a:rPr>
            </a:br>
            <a:r>
              <a:rPr lang="en-GB" sz="1200">
                <a:solidFill>
                  <a:schemeClr val="dk1"/>
                </a:solidFill>
                <a:latin typeface="Didact Gothic"/>
                <a:ea typeface="Didact Gothic"/>
                <a:cs typeface="Didact Gothic"/>
                <a:sym typeface="Didact Gothic"/>
              </a:rPr>
              <a:t>Ahora </a:t>
            </a:r>
            <a:r>
              <a:rPr b="1" lang="en-GB" sz="1200">
                <a:solidFill>
                  <a:schemeClr val="dk1"/>
                </a:solidFill>
                <a:latin typeface="Didact Gothic"/>
                <a:ea typeface="Didact Gothic"/>
                <a:cs typeface="Didact Gothic"/>
                <a:sym typeface="Didact Gothic"/>
              </a:rPr>
              <a:t>queremos compartir nuestro trabajo con otros</a:t>
            </a:r>
            <a:r>
              <a:rPr lang="en-GB" sz="1200">
                <a:solidFill>
                  <a:schemeClr val="dk1"/>
                </a:solidFill>
                <a:latin typeface="Didact Gothic"/>
                <a:ea typeface="Didact Gothic"/>
                <a:cs typeface="Didact Gothic"/>
                <a:sym typeface="Didact Gothic"/>
              </a:rPr>
              <a:t> (compañeros de proyecto, clientes, etc).</a:t>
            </a:r>
            <a:br>
              <a:rPr lang="en-GB" sz="1200">
                <a:solidFill>
                  <a:schemeClr val="dk1"/>
                </a:solidFill>
                <a:latin typeface="Didact Gothic"/>
                <a:ea typeface="Didact Gothic"/>
                <a:cs typeface="Didact Gothic"/>
                <a:sym typeface="Didact Gothic"/>
              </a:rPr>
            </a:br>
            <a:r>
              <a:rPr lang="en-GB" sz="1200">
                <a:solidFill>
                  <a:schemeClr val="dk1"/>
                </a:solidFill>
                <a:latin typeface="Didact Gothic"/>
                <a:ea typeface="Didact Gothic"/>
                <a:cs typeface="Didact Gothic"/>
                <a:sym typeface="Didact Gothic"/>
              </a:rPr>
              <a:t>Para eso utilizamos Github!</a:t>
            </a:r>
            <a:br>
              <a:rPr lang="en-GB" sz="1200">
                <a:solidFill>
                  <a:schemeClr val="dk1"/>
                </a:solidFill>
                <a:latin typeface="Didact Gothic"/>
                <a:ea typeface="Didact Gothic"/>
                <a:cs typeface="Didact Gothic"/>
                <a:sym typeface="Didact Gothic"/>
              </a:rPr>
            </a:b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u="sng">
                <a:solidFill>
                  <a:srgbClr val="1155CC"/>
                </a:solidFill>
                <a:latin typeface="Didact Gothic"/>
                <a:ea typeface="Didact Gothic"/>
                <a:cs typeface="Didact Gothic"/>
                <a:sym typeface="Didact Gothic"/>
                <a:hlinkClick r:id="rId2">
                  <a:extLst>
                    <a:ext uri="{A12FA001-AC4F-418D-AE19-62706E023703}">
                      <ahyp:hlinkClr val="tx"/>
                    </a:ext>
                  </a:extLst>
                </a:hlinkClick>
              </a:rPr>
              <a:t>https://github.com/</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i="1" lang="en-GB" sz="1200">
                <a:solidFill>
                  <a:schemeClr val="dk1"/>
                </a:solidFill>
                <a:latin typeface="Didact Gothic"/>
                <a:ea typeface="Didact Gothic"/>
                <a:cs typeface="Didact Gothic"/>
                <a:sym typeface="Didact Gothic"/>
              </a:rPr>
              <a:t>“GitHub is a development platform inspired by the way you work. From open source to business, you can host and review code, manage projects, and build software alongside millions of other developers.”</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b="1" lang="en-GB" sz="1200">
                <a:solidFill>
                  <a:schemeClr val="dk1"/>
                </a:solidFill>
                <a:latin typeface="Didact Gothic"/>
                <a:ea typeface="Didact Gothic"/>
                <a:cs typeface="Didact Gothic"/>
                <a:sym typeface="Didact Gothic"/>
              </a:rPr>
              <a:t>GitHub es una forja (plataforma de desarrollo colaborativo) para alojar proyectos utilizando el sistema de control de versiones Git</a:t>
            </a:r>
            <a:r>
              <a:rPr lang="en-GB" sz="1200">
                <a:solidFill>
                  <a:schemeClr val="dk1"/>
                </a:solidFill>
                <a:latin typeface="Didact Gothic"/>
                <a:ea typeface="Didact Gothic"/>
                <a:cs typeface="Didact Gothic"/>
                <a:sym typeface="Didact Gothic"/>
              </a:rPr>
              <a:t>. Utiliza el framework Ruby on Rails por GitHub, Inc. (anteriormente conocida como Logical Awesome). Desde enero de 2010, GitHub opera bajo el nombre de GitHub, Inc. El código de los proyectos alojados en GitHub se almacena típicamente de forma pública, aunque utilizando una cuenta de pago, también permite hospedar repositorios privados.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 name="Google Shape;1015;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 name="Google Shape;1031;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 name="Google Shape;1084;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Momento de consolidación de aprendizajes: GitHub</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1" name="Google Shape;1151;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rgbClr val="333333"/>
                </a:solidFill>
                <a:latin typeface="Didact Gothic"/>
                <a:ea typeface="Didact Gothic"/>
                <a:cs typeface="Didact Gothic"/>
                <a:sym typeface="Didact Gothic"/>
              </a:rPr>
              <a:t>Git es uno de los sistemas de control de versiones más populares entre los desarrolladores. Y parte culpa de su popularidad la tiene GitHub, un excelente </a:t>
            </a:r>
            <a:r>
              <a:rPr b="1" lang="en-GB" sz="1200">
                <a:solidFill>
                  <a:srgbClr val="333333"/>
                </a:solidFill>
                <a:latin typeface="Didact Gothic"/>
                <a:ea typeface="Didact Gothic"/>
                <a:cs typeface="Didact Gothic"/>
                <a:sym typeface="Didact Gothic"/>
              </a:rPr>
              <a:t>servicio de alojamiento de repositorios de software con este sistema</a:t>
            </a:r>
            <a:r>
              <a:rPr lang="en-GB" sz="1200">
                <a:solidFill>
                  <a:srgbClr val="333333"/>
                </a:solidFill>
                <a:latin typeface="Didact Gothic"/>
                <a:ea typeface="Didact Gothic"/>
                <a:cs typeface="Didact Gothic"/>
                <a:sym typeface="Didact Gothic"/>
              </a:rPr>
              <a:t>, que lejos de quedarse en esta funcionalidad, ofrece hoy en día un conjunto de características muy útiles para el trabajo en equipo.</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en-GB" sz="1200">
                <a:solidFill>
                  <a:srgbClr val="333333"/>
                </a:solidFill>
                <a:latin typeface="Didact Gothic"/>
                <a:ea typeface="Didact Gothic"/>
                <a:cs typeface="Didact Gothic"/>
                <a:sym typeface="Didact Gothic"/>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chemeClr val="dk1"/>
                </a:solidFill>
                <a:latin typeface="Didact Gothic"/>
                <a:ea typeface="Didact Gothic"/>
                <a:cs typeface="Didact Gothic"/>
                <a:sym typeface="Didact Gothic"/>
              </a:rPr>
              <a:t>Para </a:t>
            </a:r>
            <a:r>
              <a:rPr b="1" lang="en-GB" sz="1200">
                <a:solidFill>
                  <a:schemeClr val="dk1"/>
                </a:solidFill>
                <a:latin typeface="Didact Gothic"/>
                <a:ea typeface="Didact Gothic"/>
                <a:cs typeface="Didact Gothic"/>
                <a:sym typeface="Didact Gothic"/>
              </a:rPr>
              <a:t>agregar el o los archivos al Staging Area</a:t>
            </a:r>
            <a:r>
              <a:rPr lang="en-GB" sz="1200">
                <a:solidFill>
                  <a:schemeClr val="dk1"/>
                </a:solidFill>
                <a:latin typeface="Didact Gothic"/>
                <a:ea typeface="Didact Gothic"/>
                <a:cs typeface="Didact Gothic"/>
                <a:sym typeface="Didact Gothic"/>
              </a:rPr>
              <a:t> vamos a usar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n-GB" sz="1200">
                <a:solidFill>
                  <a:schemeClr val="dk1"/>
                </a:solidFill>
                <a:latin typeface="Didact Gothic"/>
                <a:ea typeface="Didact Gothic"/>
                <a:cs typeface="Didact Gothic"/>
                <a:sym typeface="Didact Gothic"/>
              </a:rPr>
              <a:t>Ahora en </a:t>
            </a:r>
            <a:r>
              <a:rPr b="1" lang="en-GB" sz="1200">
                <a:solidFill>
                  <a:srgbClr val="6AA84F"/>
                </a:solidFill>
                <a:latin typeface="Didact Gothic"/>
                <a:ea typeface="Didact Gothic"/>
                <a:cs typeface="Didact Gothic"/>
                <a:sym typeface="Didact Gothic"/>
              </a:rPr>
              <a:t>verde </a:t>
            </a:r>
            <a:r>
              <a:rPr lang="en-GB" sz="1200">
                <a:solidFill>
                  <a:schemeClr val="dk1"/>
                </a:solidFill>
                <a:latin typeface="Didact Gothic"/>
                <a:ea typeface="Didact Gothic"/>
                <a:cs typeface="Didact Gothic"/>
                <a:sym typeface="Didact Gothic"/>
              </a:rPr>
              <a:t>nos indica que tenemos</a:t>
            </a:r>
            <a:r>
              <a:rPr b="1" lang="en-GB" sz="1200">
                <a:solidFill>
                  <a:schemeClr val="dk1"/>
                </a:solidFill>
                <a:latin typeface="Didact Gothic"/>
                <a:ea typeface="Didact Gothic"/>
                <a:cs typeface="Didact Gothic"/>
                <a:sym typeface="Didact Gothic"/>
              </a:rPr>
              <a:t> un archivo listo para hacer un commit en nuestro repositorio</a:t>
            </a:r>
            <a:r>
              <a:rPr lang="en-GB"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chemeClr val="dk1"/>
                </a:solidFill>
                <a:latin typeface="Didact Gothic"/>
                <a:ea typeface="Didact Gothic"/>
                <a:cs typeface="Didact Gothic"/>
                <a:sym typeface="Didact Gothic"/>
              </a:rPr>
              <a:t>Para </a:t>
            </a:r>
            <a:r>
              <a:rPr b="1" lang="en-GB" sz="1200">
                <a:solidFill>
                  <a:schemeClr val="dk1"/>
                </a:solidFill>
                <a:latin typeface="Didact Gothic"/>
                <a:ea typeface="Didact Gothic"/>
                <a:cs typeface="Didact Gothic"/>
                <a:sym typeface="Didact Gothic"/>
              </a:rPr>
              <a:t>agregar el o los archivos al Staging Area</a:t>
            </a:r>
            <a:r>
              <a:rPr lang="en-GB" sz="1200">
                <a:solidFill>
                  <a:schemeClr val="dk1"/>
                </a:solidFill>
                <a:latin typeface="Didact Gothic"/>
                <a:ea typeface="Didact Gothic"/>
                <a:cs typeface="Didact Gothic"/>
                <a:sym typeface="Didact Gothic"/>
              </a:rPr>
              <a:t> vamos a usar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n-GB" sz="1200">
                <a:solidFill>
                  <a:schemeClr val="dk1"/>
                </a:solidFill>
                <a:latin typeface="Didact Gothic"/>
                <a:ea typeface="Didact Gothic"/>
                <a:cs typeface="Didact Gothic"/>
                <a:sym typeface="Didact Gothic"/>
              </a:rPr>
              <a:t>Ahora en </a:t>
            </a:r>
            <a:r>
              <a:rPr b="1" lang="en-GB" sz="1200">
                <a:solidFill>
                  <a:srgbClr val="6AA84F"/>
                </a:solidFill>
                <a:latin typeface="Didact Gothic"/>
                <a:ea typeface="Didact Gothic"/>
                <a:cs typeface="Didact Gothic"/>
                <a:sym typeface="Didact Gothic"/>
              </a:rPr>
              <a:t>verde </a:t>
            </a:r>
            <a:r>
              <a:rPr lang="en-GB" sz="1200">
                <a:solidFill>
                  <a:schemeClr val="dk1"/>
                </a:solidFill>
                <a:latin typeface="Didact Gothic"/>
                <a:ea typeface="Didact Gothic"/>
                <a:cs typeface="Didact Gothic"/>
                <a:sym typeface="Didact Gothic"/>
              </a:rPr>
              <a:t>nos indica que tenemos</a:t>
            </a:r>
            <a:r>
              <a:rPr b="1" lang="en-GB" sz="1200">
                <a:solidFill>
                  <a:schemeClr val="dk1"/>
                </a:solidFill>
                <a:latin typeface="Didact Gothic"/>
                <a:ea typeface="Didact Gothic"/>
                <a:cs typeface="Didact Gothic"/>
                <a:sym typeface="Didact Gothic"/>
              </a:rPr>
              <a:t> un archivo listo para hacer un commit en nuestro repositorio</a:t>
            </a:r>
            <a:r>
              <a:rPr lang="en-GB"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chemeClr val="dk1"/>
                </a:solidFill>
                <a:latin typeface="Didact Gothic"/>
                <a:ea typeface="Didact Gothic"/>
                <a:cs typeface="Didact Gothic"/>
                <a:sym typeface="Didact Gothic"/>
              </a:rPr>
              <a:t>Agregamos nuestros index.html</a:t>
            </a:r>
            <a:br>
              <a:rPr lang="en-GB" sz="1200">
                <a:solidFill>
                  <a:schemeClr val="dk1"/>
                </a:solidFill>
                <a:latin typeface="Didact Gothic"/>
                <a:ea typeface="Didact Gothic"/>
                <a:cs typeface="Didact Gothic"/>
                <a:sym typeface="Didact Gothic"/>
              </a:rPr>
            </a:br>
            <a:r>
              <a:rPr b="1" lang="en-GB" sz="1200">
                <a:solidFill>
                  <a:schemeClr val="dk1"/>
                </a:solidFill>
                <a:latin typeface="Didact Gothic"/>
                <a:ea typeface="Didact Gothic"/>
                <a:cs typeface="Didact Gothic"/>
                <a:sym typeface="Didact Gothic"/>
              </a:rPr>
              <a:t>Entonces cumplimos las 3 etapas de Git</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Creamos nuestro</a:t>
            </a:r>
            <a:r>
              <a:rPr i="1" lang="en-GB" sz="1200">
                <a:solidFill>
                  <a:schemeClr val="dk1"/>
                </a:solidFill>
                <a:latin typeface="Didact Gothic"/>
                <a:ea typeface="Didact Gothic"/>
                <a:cs typeface="Didact Gothic"/>
                <a:sym typeface="Didact Gothic"/>
              </a:rPr>
              <a:t> index.html</a:t>
            </a:r>
            <a:r>
              <a:rPr lang="en-GB" sz="1200">
                <a:solidFill>
                  <a:schemeClr val="dk1"/>
                </a:solidFill>
                <a:latin typeface="Didact Gothic"/>
                <a:ea typeface="Didact Gothic"/>
                <a:cs typeface="Didact Gothic"/>
                <a:sym typeface="Didact Gothic"/>
              </a:rPr>
              <a:t> dentro de </a:t>
            </a:r>
            <a:r>
              <a:rPr b="1" lang="en-GB"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Con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agregamos al</a:t>
            </a:r>
            <a:r>
              <a:rPr b="1" lang="en-GB"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Y como ultimo enviamos a nuestro repositorio </a:t>
            </a:r>
            <a:r>
              <a:rPr b="1" lang="en-GB" sz="1200">
                <a:solidFill>
                  <a:schemeClr val="dk1"/>
                </a:solidFill>
                <a:latin typeface="Didact Gothic"/>
                <a:ea typeface="Didact Gothic"/>
                <a:cs typeface="Didact Gothic"/>
                <a:sym typeface="Didact Gothic"/>
              </a:rPr>
              <a:t>Git Directory </a:t>
            </a:r>
            <a:r>
              <a:rPr lang="en-GB" sz="1200">
                <a:solidFill>
                  <a:schemeClr val="dk1"/>
                </a:solidFill>
                <a:latin typeface="Didact Gothic"/>
                <a:ea typeface="Didact Gothic"/>
                <a:cs typeface="Didact Gothic"/>
                <a:sym typeface="Didact Gothic"/>
              </a:rPr>
              <a:t>el archivo </a:t>
            </a:r>
            <a:r>
              <a:rPr i="1" lang="en-GB" sz="1200">
                <a:solidFill>
                  <a:schemeClr val="dk1"/>
                </a:solidFill>
                <a:latin typeface="Didact Gothic"/>
                <a:ea typeface="Didact Gothic"/>
                <a:cs typeface="Didact Gothic"/>
                <a:sym typeface="Didact Gothic"/>
              </a:rPr>
              <a:t>index.html </a:t>
            </a:r>
            <a:r>
              <a:rPr lang="en-GB" sz="1200">
                <a:solidFill>
                  <a:schemeClr val="dk1"/>
                </a:solidFill>
                <a:latin typeface="Didact Gothic"/>
                <a:ea typeface="Didact Gothic"/>
                <a:cs typeface="Didact Gothic"/>
                <a:sym typeface="Didact Gothic"/>
              </a:rPr>
              <a:t>con el comando </a:t>
            </a:r>
            <a:r>
              <a:rPr i="1" lang="en-GB" sz="1200">
                <a:solidFill>
                  <a:schemeClr val="dk1"/>
                </a:solidFill>
                <a:latin typeface="Didact Gothic"/>
                <a:ea typeface="Didact Gothic"/>
                <a:cs typeface="Didact Gothic"/>
                <a:sym typeface="Didact Gothic"/>
              </a:rPr>
              <a:t>commit -m</a:t>
            </a:r>
            <a:r>
              <a:rPr lang="en-GB"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a:solidFill>
                  <a:schemeClr val="dk1"/>
                </a:solidFill>
                <a:latin typeface="Didact Gothic"/>
                <a:ea typeface="Didact Gothic"/>
                <a:cs typeface="Didact Gothic"/>
                <a:sym typeface="Didact Gothic"/>
              </a:rPr>
              <a:t>Por medio de este comando </a:t>
            </a:r>
            <a:r>
              <a:rPr b="1" lang="en-GB">
                <a:solidFill>
                  <a:schemeClr val="dk1"/>
                </a:solidFill>
                <a:latin typeface="Didact Gothic"/>
                <a:ea typeface="Didact Gothic"/>
                <a:cs typeface="Didact Gothic"/>
                <a:sym typeface="Didact Gothic"/>
              </a:rPr>
              <a:t>veremos la historia de nuestro proyecto</a:t>
            </a:r>
            <a:r>
              <a:rPr lang="en-GB">
                <a:solidFill>
                  <a:schemeClr val="dk1"/>
                </a:solidFill>
                <a:latin typeface="Didact Gothic"/>
                <a:ea typeface="Didact Gothic"/>
                <a:cs typeface="Didact Gothic"/>
                <a:sym typeface="Didact Gothic"/>
              </a:rPr>
              <a:t>. </a:t>
            </a:r>
            <a:br>
              <a:rPr lang="en-GB">
                <a:solidFill>
                  <a:schemeClr val="dk1"/>
                </a:solidFill>
                <a:latin typeface="Didact Gothic"/>
                <a:ea typeface="Didact Gothic"/>
                <a:cs typeface="Didact Gothic"/>
                <a:sym typeface="Didact Gothic"/>
              </a:rPr>
            </a:br>
            <a:r>
              <a:rPr lang="en-GB">
                <a:solidFill>
                  <a:schemeClr val="dk1"/>
                </a:solidFill>
                <a:latin typeface="Didact Gothic"/>
                <a:ea typeface="Didact Gothic"/>
                <a:cs typeface="Didact Gothic"/>
                <a:sym typeface="Didact Gothic"/>
              </a:rPr>
              <a:t>Utilizando</a:t>
            </a:r>
            <a:r>
              <a:rPr i="1" lang="en-GB">
                <a:solidFill>
                  <a:schemeClr val="dk1"/>
                </a:solidFill>
                <a:latin typeface="Didact Gothic"/>
                <a:ea typeface="Didact Gothic"/>
                <a:cs typeface="Didact Gothic"/>
                <a:sym typeface="Didact Gothic"/>
              </a:rPr>
              <a:t> git log</a:t>
            </a:r>
            <a:r>
              <a:rPr lang="en-GB">
                <a:solidFill>
                  <a:schemeClr val="dk1"/>
                </a:solidFill>
                <a:latin typeface="Didact Gothic"/>
                <a:ea typeface="Didact Gothic"/>
                <a:cs typeface="Didact Gothic"/>
                <a:sym typeface="Didact Gothic"/>
              </a:rPr>
              <a:t> podrás ver los codigos hexadecimales que crea Sha-1, el autor y la fecha en la que se envió ese commit.</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chemeClr val="dk1"/>
                </a:solidFill>
                <a:latin typeface="Didact Gothic"/>
                <a:ea typeface="Didact Gothic"/>
                <a:cs typeface="Didact Gothic"/>
                <a:sym typeface="Didact Gothic"/>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n-GB" sz="1200">
                <a:solidFill>
                  <a:schemeClr val="dk1"/>
                </a:solidFill>
                <a:latin typeface="Didact Gothic"/>
                <a:ea typeface="Didact Gothic"/>
                <a:cs typeface="Didact Gothic"/>
                <a:sym typeface="Didact Gothic"/>
              </a:rPr>
            </a:br>
            <a:r>
              <a:rPr lang="en-GB" sz="1200">
                <a:solidFill>
                  <a:schemeClr val="dk1"/>
                </a:solidFill>
                <a:latin typeface="Didact Gothic"/>
                <a:ea typeface="Didact Gothic"/>
                <a:cs typeface="Didact Gothic"/>
                <a:sym typeface="Didact Gothic"/>
              </a:rPr>
              <a:t>Hemos estado sobre "Master" (la rama principal de nuestro proyecto), podríamos crear ramas para que otros desarrolladores del equipo trabajen sobre el proyecto en nuevas funcionalidades.</a:t>
            </a:r>
            <a:br>
              <a:rPr lang="en-GB" sz="1200">
                <a:solidFill>
                  <a:schemeClr val="dk1"/>
                </a:solidFill>
                <a:latin typeface="Didact Gothic"/>
                <a:ea typeface="Didact Gothic"/>
                <a:cs typeface="Didact Gothic"/>
                <a:sym typeface="Didact Gothic"/>
              </a:rPr>
            </a:br>
            <a:r>
              <a:rPr lang="en-GB" sz="1200">
                <a:solidFill>
                  <a:schemeClr val="dk1"/>
                </a:solidFill>
                <a:latin typeface="Didact Gothic"/>
                <a:ea typeface="Didact Gothic"/>
                <a:cs typeface="Didact Gothic"/>
                <a:sym typeface="Didact Gothic"/>
              </a:rPr>
              <a:t>Llegará un momento en el que, quizás, aquellos cambios experimentales los quieras subir a producción. Entonces harás un proceso de fusionado entre la rama experimental (branch) y la rama original, operación que se conoce como merge en Git</a:t>
            </a:r>
            <a:r>
              <a:rPr lang="en-GB">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n-GB" sz="1200">
                <a:solidFill>
                  <a:schemeClr val="dk1"/>
                </a:solidFill>
                <a:latin typeface="Helvetica Neue Light"/>
                <a:ea typeface="Helvetica Neue Light"/>
                <a:cs typeface="Helvetica Neue Light"/>
                <a:sym typeface="Helvetica Neue Light"/>
              </a:rPr>
            </a:br>
            <a:r>
              <a:rPr lang="en-GB"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n-GB" sz="1200">
                <a:solidFill>
                  <a:schemeClr val="dk1"/>
                </a:solidFill>
                <a:latin typeface="Helvetica Neue Light"/>
                <a:ea typeface="Helvetica Neue Light"/>
                <a:cs typeface="Helvetica Neue Light"/>
                <a:sym typeface="Helvetica Neue Light"/>
              </a:rPr>
            </a:br>
            <a:r>
              <a:rPr lang="en-GB"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n-GB">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n-GB"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n-GB"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a:solidFill>
                  <a:schemeClr val="dk1"/>
                </a:solidFill>
                <a:latin typeface="Didact Gothic"/>
                <a:ea typeface="Didact Gothic"/>
                <a:cs typeface="Didact Gothic"/>
                <a:sym typeface="Didact Gothic"/>
              </a:rPr>
              <a:t>Una vez trabajado en diferentes ramas deberíamos de mezclar las ramas. Lo primero que debemos hacer para mezclar ramas es pararse sobre la rama master y desde alli usar el comando </a:t>
            </a:r>
            <a:r>
              <a:rPr i="1" lang="en-GB">
                <a:solidFill>
                  <a:schemeClr val="dk1"/>
                </a:solidFill>
                <a:latin typeface="Didact Gothic"/>
                <a:ea typeface="Didact Gothic"/>
                <a:cs typeface="Didact Gothic"/>
                <a:sym typeface="Didact Gothic"/>
              </a:rPr>
              <a:t>git merge [rama a fundir con el master]</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Momento de consolidación de aprendizajes: configurar y trabajar en Git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ocs.google.com/document/d/13a3edPNo7BLatfUKINP1tS6uNdZv-w0SSJ8PW6GBXSo/edit?usp=sharing" TargetMode="External"/><Relationship Id="rId4" Type="http://schemas.openxmlformats.org/officeDocument/2006/relationships/image" Target="../media/image1.png"/><Relationship Id="rId5"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57.jp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3.png"/><Relationship Id="rId4" Type="http://schemas.openxmlformats.org/officeDocument/2006/relationships/hyperlink" Target="https://github.com/"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13.png"/><Relationship Id="rId4" Type="http://schemas.openxmlformats.org/officeDocument/2006/relationships/image" Target="../media/image55.png"/><Relationship Id="rId5" Type="http://schemas.openxmlformats.org/officeDocument/2006/relationships/hyperlink" Target="https://github.com/"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13.png"/><Relationship Id="rId4" Type="http://schemas.openxmlformats.org/officeDocument/2006/relationships/image" Target="../media/image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13.png"/><Relationship Id="rId4" Type="http://schemas.openxmlformats.org/officeDocument/2006/relationships/image" Target="../media/image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13.png"/><Relationship Id="rId4" Type="http://schemas.openxmlformats.org/officeDocument/2006/relationships/image" Target="../media/image6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13.png"/><Relationship Id="rId4" Type="http://schemas.openxmlformats.org/officeDocument/2006/relationships/image" Target="../media/image6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13.png"/><Relationship Id="rId4" Type="http://schemas.openxmlformats.org/officeDocument/2006/relationships/image" Target="../media/image7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13.png"/><Relationship Id="rId4" Type="http://schemas.openxmlformats.org/officeDocument/2006/relationships/image" Target="../media/image7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13.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62.png"/><Relationship Id="rId4" Type="http://schemas.openxmlformats.org/officeDocument/2006/relationships/image" Target="../media/image1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13.png"/><Relationship Id="rId4" Type="http://schemas.openxmlformats.org/officeDocument/2006/relationships/image" Target="../media/image6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13.png"/><Relationship Id="rId4" Type="http://schemas.openxmlformats.org/officeDocument/2006/relationships/image" Target="../media/image6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1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75.png"/><Relationship Id="rId4" Type="http://schemas.openxmlformats.org/officeDocument/2006/relationships/image" Target="../media/image1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13.png"/><Relationship Id="rId4" Type="http://schemas.openxmlformats.org/officeDocument/2006/relationships/image" Target="../media/image6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8.png"/><Relationship Id="rId4" Type="http://schemas.openxmlformats.org/officeDocument/2006/relationships/image" Target="../media/image7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38.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hyperlink" Target="https://github.com/camilasperanza88/mi_repositorio" TargetMode="External"/><Relationship Id="rId4" Type="http://schemas.openxmlformats.org/officeDocument/2006/relationships/image" Target="../media/image38.png"/><Relationship Id="rId5" Type="http://schemas.openxmlformats.org/officeDocument/2006/relationships/image" Target="../media/image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1.xml"/><Relationship Id="rId3" Type="http://schemas.openxmlformats.org/officeDocument/2006/relationships/image" Target="../media/image72.png"/><Relationship Id="rId4" Type="http://schemas.openxmlformats.org/officeDocument/2006/relationships/image" Target="../media/image1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2.xml"/><Relationship Id="rId3" Type="http://schemas.openxmlformats.org/officeDocument/2006/relationships/hyperlink" Target="https://teloexplicocongatitos.com/poster?id=tlecg04" TargetMode="External"/><Relationship Id="rId4" Type="http://schemas.openxmlformats.org/officeDocument/2006/relationships/hyperlink" Target="https://pages.github.com" TargetMode="External"/><Relationship Id="rId5" Type="http://schemas.openxmlformats.org/officeDocument/2006/relationships/image" Target="../media/image12.png"/><Relationship Id="rId6" Type="http://schemas.openxmlformats.org/officeDocument/2006/relationships/image" Target="../media/image71.png"/><Relationship Id="rId7" Type="http://schemas.openxmlformats.org/officeDocument/2006/relationships/image" Target="../media/image6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7.png"/><Relationship Id="rId4" Type="http://schemas.openxmlformats.org/officeDocument/2006/relationships/image" Target="../media/image4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7.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git-scm.com/book/es/v1/" TargetMode="External"/><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plataforma.coderhouse.com/video-tutoriales" TargetMode="External"/><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hyperlink" Target="https://git-scm.com/" TargetMode="External"/><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hyperlink" Target="https://git-scm.com/" TargetMode="External"/><Relationship Id="rId5"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7.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3.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3.pn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3.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3.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3.png"/><Relationship Id="rId4" Type="http://schemas.openxmlformats.org/officeDocument/2006/relationships/hyperlink" Target="https://git-scm.com/book/es/v1/Fundamentos-de-Git-Viendo-el-hist%C3%B3rico-de-confirmacione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43.png"/><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3.png"/><Relationship Id="rId4" Type="http://schemas.openxmlformats.org/officeDocument/2006/relationships/image" Target="../media/image44.png"/><Relationship Id="rId5"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2.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3.png"/><Relationship Id="rId4" Type="http://schemas.openxmlformats.org/officeDocument/2006/relationships/image" Target="../media/image49.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3.png"/><Relationship Id="rId4" Type="http://schemas.openxmlformats.org/officeDocument/2006/relationships/image" Target="../media/image5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8.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8.png"/><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8.png"/><Relationship Id="rId4"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png"/><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7.png"/><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8.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0.png"/><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5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hyperlink" Target="https://docs.google.com/document/d/1e0sVLDwvd6uY1xTuQbdl7D1LAOI2PqZKSy-DKv-mCPM/edit?usp=sharing" TargetMode="External"/><Relationship Id="rId4" Type="http://schemas.openxmlformats.org/officeDocument/2006/relationships/image" Target="../media/image1.png"/><Relationship Id="rId5" Type="http://schemas.openxmlformats.org/officeDocument/2006/relationships/image" Target="../media/image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2.png"/><Relationship Id="rId4" Type="http://schemas.openxmlformats.org/officeDocument/2006/relationships/image" Target="../media/image1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3" name="Shape 103"/>
        <p:cNvGrpSpPr/>
        <p:nvPr/>
      </p:nvGrpSpPr>
      <p:grpSpPr>
        <a:xfrm>
          <a:off x="0" y="0"/>
          <a:ext cx="0" cy="0"/>
          <a:chOff x="0" y="0"/>
          <a:chExt cx="0" cy="0"/>
        </a:xfrm>
      </p:grpSpPr>
      <p:sp>
        <p:nvSpPr>
          <p:cNvPr id="104" name="Google Shape;104;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5" name="Google Shape;105;p2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6" name="Google Shape;106;p2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7" name="Shape 227"/>
        <p:cNvGrpSpPr/>
        <p:nvPr/>
      </p:nvGrpSpPr>
      <p:grpSpPr>
        <a:xfrm>
          <a:off x="0" y="0"/>
          <a:ext cx="0" cy="0"/>
          <a:chOff x="0" y="0"/>
          <a:chExt cx="0" cy="0"/>
        </a:xfrm>
      </p:grpSpPr>
      <p:sp>
        <p:nvSpPr>
          <p:cNvPr id="228" name="Google Shape;228;p36"/>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n-GB" sz="1800" u="sng" cap="none" strike="noStrike">
                <a:solidFill>
                  <a:schemeClr val="hlink"/>
                </a:solidFill>
                <a:latin typeface="Helvetica Neue Light"/>
                <a:ea typeface="Helvetica Neue Light"/>
                <a:cs typeface="Helvetica Neue Light"/>
                <a:sym typeface="Helvetica Neue Light"/>
                <a:hlinkClick r:id="rId3"/>
              </a:rPr>
              <a:t>aquí</a:t>
            </a:r>
            <a:r>
              <a:rPr b="0" i="0" lang="en-GB"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29" name="Google Shape;229;p36"/>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30" name="Google Shape;230;p36"/>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126"/>
          <p:cNvPicPr preferRelativeResize="0"/>
          <p:nvPr/>
        </p:nvPicPr>
        <p:blipFill rotWithShape="1">
          <a:blip r:embed="rId3">
            <a:alphaModFix/>
          </a:blip>
          <a:srcRect b="0" l="0" r="0" t="0"/>
          <a:stretch/>
        </p:blipFill>
        <p:spPr>
          <a:xfrm>
            <a:off x="0" y="24683"/>
            <a:ext cx="9144001" cy="5118818"/>
          </a:xfrm>
          <a:prstGeom prst="rect">
            <a:avLst/>
          </a:prstGeom>
          <a:noFill/>
          <a:ln>
            <a:noFill/>
          </a:ln>
        </p:spPr>
      </p:pic>
      <p:pic>
        <p:nvPicPr>
          <p:cNvPr id="974" name="Google Shape;974;p12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pic>
        <p:nvPicPr>
          <p:cNvPr id="979" name="Google Shape;979;p1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80" name="Google Shape;980;p127"/>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GITHUB: ¿QUÉ 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981" name="Google Shape;981;p127"/>
          <p:cNvSpPr txBox="1"/>
          <p:nvPr/>
        </p:nvSpPr>
        <p:spPr>
          <a:xfrm>
            <a:off x="637750" y="1575350"/>
            <a:ext cx="7547400" cy="260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Por ahora todo lo que venía ocurriendo en Git era de manera local, no necesitábamos nada de internet para guardar nuestros commits y nuestro repositorio. </a:t>
            </a:r>
            <a:br>
              <a:rPr b="0" i="0" lang="en-GB" sz="1800" u="none" cap="none" strike="noStrike">
                <a:solidFill>
                  <a:srgbClr val="000000"/>
                </a:solidFill>
                <a:latin typeface="Helvetica Neue Light"/>
                <a:ea typeface="Helvetica Neue Light"/>
                <a:cs typeface="Helvetica Neue Light"/>
                <a:sym typeface="Helvetica Neue Light"/>
              </a:rPr>
            </a:br>
            <a:r>
              <a:rPr b="0" i="0" lang="en-GB" sz="1800" u="none" cap="none" strike="noStrike">
                <a:solidFill>
                  <a:srgbClr val="000000"/>
                </a:solidFill>
                <a:latin typeface="Helvetica Neue Light"/>
                <a:ea typeface="Helvetica Neue Light"/>
                <a:cs typeface="Helvetica Neue Light"/>
                <a:sym typeface="Helvetica Neue Light"/>
              </a:rPr>
              <a:t>Ahora </a:t>
            </a:r>
            <a:r>
              <a:rPr b="1" i="0" lang="en-GB" sz="1800" u="none" cap="none" strike="noStrike">
                <a:solidFill>
                  <a:srgbClr val="000000"/>
                </a:solidFill>
                <a:latin typeface="Helvetica Neue"/>
                <a:ea typeface="Helvetica Neue"/>
                <a:cs typeface="Helvetica Neue"/>
                <a:sym typeface="Helvetica Neue"/>
              </a:rPr>
              <a:t>queremos compartir nuestro trabajo con otros</a:t>
            </a:r>
            <a:r>
              <a:rPr b="0" i="0" lang="en-GB" sz="1800" u="none" cap="none" strike="noStrike">
                <a:solidFill>
                  <a:srgbClr val="000000"/>
                </a:solidFill>
                <a:latin typeface="Helvetica Neue Light"/>
                <a:ea typeface="Helvetica Neue Light"/>
                <a:cs typeface="Helvetica Neue Light"/>
                <a:sym typeface="Helvetica Neue Light"/>
              </a:rPr>
              <a:t> (compañeros de proyecto, clientes, etc), ¡para eso utilizamos Github!</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Github es una especie de </a:t>
            </a:r>
            <a:r>
              <a:rPr b="1" i="0" lang="en-GB" sz="1800" u="none" cap="none" strike="noStrike">
                <a:solidFill>
                  <a:srgbClr val="000000"/>
                </a:solidFill>
                <a:latin typeface="Helvetica Neue"/>
                <a:ea typeface="Helvetica Neue"/>
                <a:cs typeface="Helvetica Neue"/>
                <a:sym typeface="Helvetica Neue"/>
              </a:rPr>
              <a:t>“</a:t>
            </a:r>
            <a:r>
              <a:rPr b="1" i="1" lang="en-GB" sz="1800" u="none" cap="none" strike="noStrike">
                <a:solidFill>
                  <a:srgbClr val="000000"/>
                </a:solidFill>
                <a:latin typeface="Helvetica Neue"/>
                <a:ea typeface="Helvetica Neue"/>
                <a:cs typeface="Helvetica Neue"/>
                <a:sym typeface="Helvetica Neue"/>
              </a:rPr>
              <a:t>red social</a:t>
            </a:r>
            <a:r>
              <a:rPr b="1" i="0" lang="en-GB" sz="1800" u="none" cap="none" strike="noStrike">
                <a:solidFill>
                  <a:srgbClr val="000000"/>
                </a:solidFill>
                <a:latin typeface="Helvetica Neue"/>
                <a:ea typeface="Helvetica Neue"/>
                <a:cs typeface="Helvetica Neue"/>
                <a:sym typeface="Helvetica Neue"/>
              </a:rPr>
              <a:t>” de programadores</a:t>
            </a:r>
            <a:r>
              <a:rPr b="0" i="0" lang="en-GB" sz="1800" u="none" cap="none" strike="noStrike">
                <a:solidFill>
                  <a:srgbClr val="000000"/>
                </a:solidFill>
                <a:latin typeface="Helvetica Neue Light"/>
                <a:ea typeface="Helvetica Neue Light"/>
                <a:cs typeface="Helvetica Neue Light"/>
                <a:sym typeface="Helvetica Neue Light"/>
              </a:rPr>
              <a:t>. Con este sitio podemos subir nuestros proyectos y lograr que otras personas colaboren.</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982" name="Google Shape;982;p127"/>
          <p:cNvSpPr txBox="1"/>
          <p:nvPr/>
        </p:nvSpPr>
        <p:spPr>
          <a:xfrm>
            <a:off x="3193950" y="4181750"/>
            <a:ext cx="2756100" cy="679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sng" cap="none" strike="noStrike">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https://github.com/</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p1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88" name="Google Shape;988;p128"/>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CREANDO CUENTA EN GITHUB</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989" name="Google Shape;989;p128"/>
          <p:cNvPicPr preferRelativeResize="0"/>
          <p:nvPr/>
        </p:nvPicPr>
        <p:blipFill rotWithShape="1">
          <a:blip r:embed="rId4">
            <a:alphaModFix/>
          </a:blip>
          <a:srcRect b="0" l="0" r="0" t="0"/>
          <a:stretch/>
        </p:blipFill>
        <p:spPr>
          <a:xfrm>
            <a:off x="726050" y="1685415"/>
            <a:ext cx="5734050" cy="2933700"/>
          </a:xfrm>
          <a:prstGeom prst="rect">
            <a:avLst/>
          </a:prstGeom>
          <a:noFill/>
          <a:ln>
            <a:noFill/>
          </a:ln>
        </p:spPr>
      </p:pic>
      <p:sp>
        <p:nvSpPr>
          <p:cNvPr id="990" name="Google Shape;990;p128"/>
          <p:cNvSpPr txBox="1"/>
          <p:nvPr/>
        </p:nvSpPr>
        <p:spPr>
          <a:xfrm>
            <a:off x="6516025" y="2059325"/>
            <a:ext cx="2417700" cy="199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Ve a </a:t>
            </a:r>
            <a:r>
              <a:rPr b="0" i="0" lang="en-GB" sz="1800" u="sng" cap="none" strike="noStrike">
                <a:solidFill>
                  <a:schemeClr val="hlink"/>
                </a:solidFill>
                <a:latin typeface="Helvetica Neue Light"/>
                <a:ea typeface="Helvetica Neue Light"/>
                <a:cs typeface="Helvetica Neue Light"/>
                <a:sym typeface="Helvetica Neue Light"/>
                <a:hlinkClick r:id="rId5"/>
              </a:rPr>
              <a:t>https://github.com/</a:t>
            </a:r>
            <a:r>
              <a:rPr b="0" i="0" lang="en-GB" sz="1800" u="none" cap="none" strike="noStrike">
                <a:solidFill>
                  <a:srgbClr val="000000"/>
                </a:solidFill>
                <a:latin typeface="Helvetica Neue Light"/>
                <a:ea typeface="Helvetica Neue Light"/>
                <a:cs typeface="Helvetica Neue Light"/>
                <a:sym typeface="Helvetica Neue Light"/>
              </a:rPr>
              <a:t> (está en inglés).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Haz clic en </a:t>
            </a:r>
            <a:r>
              <a:rPr b="1" i="0" lang="en-GB" sz="1800" u="none" cap="none" strike="noStrike">
                <a:solidFill>
                  <a:srgbClr val="000000"/>
                </a:solidFill>
                <a:latin typeface="Helvetica Neue"/>
                <a:ea typeface="Helvetica Neue"/>
                <a:cs typeface="Helvetica Neue"/>
                <a:sym typeface="Helvetica Neue"/>
              </a:rPr>
              <a:t>“sign up”</a:t>
            </a:r>
            <a:r>
              <a:rPr b="0" i="0" lang="en-GB"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id="995" name="Google Shape;995;p1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96" name="Google Shape;996;p129"/>
          <p:cNvSpPr txBox="1"/>
          <p:nvPr/>
        </p:nvSpPr>
        <p:spPr>
          <a:xfrm>
            <a:off x="5565500" y="1525925"/>
            <a:ext cx="3368100" cy="316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Llena el formulario:</a:t>
            </a:r>
            <a:br>
              <a:rPr b="0" i="0" lang="en-GB" sz="1600" u="none" cap="none" strike="noStrike">
                <a:solidFill>
                  <a:srgbClr val="000000"/>
                </a:solidFill>
                <a:latin typeface="Helvetica Neue Light"/>
                <a:ea typeface="Helvetica Neue Light"/>
                <a:cs typeface="Helvetica Neue Light"/>
                <a:sym typeface="Helvetica Neue Light"/>
              </a:rPr>
            </a:b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rgbClr val="3CEFAB"/>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Nombre de usuario.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rgbClr val="3CEFAB"/>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Dirección de e-mail (</a:t>
            </a:r>
            <a:r>
              <a:rPr b="0" i="0" lang="en-GB" sz="1600" u="none" cap="none" strike="noStrike">
                <a:solidFill>
                  <a:schemeClr val="dk1"/>
                </a:solidFill>
                <a:latin typeface="Helvetica Neue Light"/>
                <a:ea typeface="Helvetica Neue Light"/>
                <a:cs typeface="Helvetica Neue Light"/>
                <a:sym typeface="Helvetica Neue Light"/>
              </a:rPr>
              <a:t>es recomendable usar el mismo email que usaste anteriormente en tu perfil de Git anteriormente).</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rgbClr val="3CEFAB"/>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Contraseña.</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Luego </a:t>
            </a:r>
            <a:r>
              <a:rPr b="1" i="0" lang="en-GB" sz="1600" u="none" cap="none" strike="noStrike">
                <a:solidFill>
                  <a:srgbClr val="000000"/>
                </a:solidFill>
                <a:latin typeface="Helvetica Neue"/>
                <a:ea typeface="Helvetica Neue"/>
                <a:cs typeface="Helvetica Neue"/>
                <a:sym typeface="Helvetica Neue"/>
              </a:rPr>
              <a:t>“Next: select a plan”</a:t>
            </a:r>
            <a:r>
              <a:rPr b="0" i="0" lang="en-GB" sz="1600" u="none" cap="none" strike="noStrike">
                <a:solidFill>
                  <a:srgbClr val="000000"/>
                </a:solidFill>
                <a:latin typeface="Helvetica Neue Light"/>
                <a:ea typeface="Helvetica Neue Light"/>
                <a:cs typeface="Helvetica Neue Light"/>
                <a:sym typeface="Helvetica Neue Light"/>
              </a:rPr>
              <a:t>, para seleccionar el plan que queremos tener.</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997" name="Google Shape;997;p129"/>
          <p:cNvPicPr preferRelativeResize="0"/>
          <p:nvPr/>
        </p:nvPicPr>
        <p:blipFill rotWithShape="1">
          <a:blip r:embed="rId4">
            <a:alphaModFix/>
          </a:blip>
          <a:srcRect b="0" l="0" r="0" t="0"/>
          <a:stretch/>
        </p:blipFill>
        <p:spPr>
          <a:xfrm>
            <a:off x="726050" y="1366315"/>
            <a:ext cx="4631165" cy="3471584"/>
          </a:xfrm>
          <a:prstGeom prst="rect">
            <a:avLst/>
          </a:prstGeom>
          <a:noFill/>
          <a:ln>
            <a:noFill/>
          </a:ln>
        </p:spPr>
      </p:pic>
      <p:sp>
        <p:nvSpPr>
          <p:cNvPr id="998" name="Google Shape;998;p129"/>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CREANDO CUENTA EN GITHUB</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id="1003" name="Google Shape;1003;p1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04" name="Google Shape;1004;p130"/>
          <p:cNvPicPr preferRelativeResize="0"/>
          <p:nvPr/>
        </p:nvPicPr>
        <p:blipFill rotWithShape="1">
          <a:blip r:embed="rId4">
            <a:alphaModFix/>
          </a:blip>
          <a:srcRect b="0" l="0" r="0" t="0"/>
          <a:stretch/>
        </p:blipFill>
        <p:spPr>
          <a:xfrm>
            <a:off x="1700975" y="1547165"/>
            <a:ext cx="5352979" cy="2987709"/>
          </a:xfrm>
          <a:prstGeom prst="rect">
            <a:avLst/>
          </a:prstGeom>
          <a:noFill/>
          <a:ln>
            <a:noFill/>
          </a:ln>
        </p:spPr>
      </p:pic>
      <p:sp>
        <p:nvSpPr>
          <p:cNvPr id="1005" name="Google Shape;1005;p130"/>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CREANDO CUENTA EN GITHUB</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1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11" name="Google Shape;1011;p131"/>
          <p:cNvPicPr preferRelativeResize="0"/>
          <p:nvPr/>
        </p:nvPicPr>
        <p:blipFill rotWithShape="1">
          <a:blip r:embed="rId4">
            <a:alphaModFix/>
          </a:blip>
          <a:srcRect b="0" l="0" r="0" t="0"/>
          <a:stretch/>
        </p:blipFill>
        <p:spPr>
          <a:xfrm>
            <a:off x="2126700" y="1367115"/>
            <a:ext cx="4890596" cy="2987709"/>
          </a:xfrm>
          <a:prstGeom prst="rect">
            <a:avLst/>
          </a:prstGeom>
          <a:noFill/>
          <a:ln>
            <a:noFill/>
          </a:ln>
        </p:spPr>
      </p:pic>
      <p:sp>
        <p:nvSpPr>
          <p:cNvPr id="1012" name="Google Shape;1012;p131"/>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CREANDO CUENTA EN GITHUB</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pic>
        <p:nvPicPr>
          <p:cNvPr id="1017" name="Google Shape;1017;p1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18" name="Google Shape;1018;p132"/>
          <p:cNvSpPr txBox="1"/>
          <p:nvPr/>
        </p:nvSpPr>
        <p:spPr>
          <a:xfrm>
            <a:off x="911675" y="3981767"/>
            <a:ext cx="7351200" cy="98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Github </a:t>
            </a:r>
            <a:r>
              <a:rPr b="0" i="0" lang="en-GB" sz="1600" u="none" cap="none" strike="noStrike">
                <a:solidFill>
                  <a:schemeClr val="dk1"/>
                </a:solidFill>
                <a:latin typeface="Helvetica Neue Light"/>
                <a:ea typeface="Helvetica Neue Light"/>
                <a:cs typeface="Helvetica Neue Light"/>
                <a:sym typeface="Helvetica Neue Light"/>
              </a:rPr>
              <a:t>pedirá </a:t>
            </a:r>
            <a:r>
              <a:rPr b="0" i="0" lang="en-GB" sz="1600" u="none" cap="none" strike="noStrike">
                <a:solidFill>
                  <a:srgbClr val="000000"/>
                </a:solidFill>
                <a:latin typeface="Helvetica Neue Light"/>
                <a:ea typeface="Helvetica Neue Light"/>
                <a:cs typeface="Helvetica Neue Light"/>
                <a:sym typeface="Helvetica Neue Light"/>
              </a:rPr>
              <a:t>que verifiques tu email. Al abrir el mail, verás que dice</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rPr b="1" i="1" lang="en-GB" sz="1600" u="none" cap="none" strike="noStrike">
                <a:solidFill>
                  <a:schemeClr val="dk1"/>
                </a:solidFill>
                <a:highlight>
                  <a:srgbClr val="FFFFFF"/>
                </a:highlight>
                <a:latin typeface="Helvetica Neue"/>
                <a:ea typeface="Helvetica Neue"/>
                <a:cs typeface="Helvetica Neue"/>
                <a:sym typeface="Helvetica Neue"/>
              </a:rPr>
              <a:t>Click the link below to verify your email address: </a:t>
            </a:r>
            <a:endParaRPr b="1" i="1" sz="16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chemeClr val="dk1"/>
                </a:solidFill>
                <a:highlight>
                  <a:srgbClr val="FFFFFF"/>
                </a:highlight>
                <a:latin typeface="Helvetica Neue Light"/>
                <a:ea typeface="Helvetica Neue Light"/>
                <a:cs typeface="Helvetica Neue Light"/>
                <a:sym typeface="Helvetica Neue Light"/>
              </a:rPr>
              <a:t>Y una dirección de email, a la que harás clic.</a:t>
            </a:r>
            <a:endParaRPr b="0" i="0" sz="16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1019" name="Google Shape;1019;p132"/>
          <p:cNvPicPr preferRelativeResize="0"/>
          <p:nvPr/>
        </p:nvPicPr>
        <p:blipFill rotWithShape="1">
          <a:blip r:embed="rId4">
            <a:alphaModFix/>
          </a:blip>
          <a:srcRect b="0" l="0" r="0" t="0"/>
          <a:stretch/>
        </p:blipFill>
        <p:spPr>
          <a:xfrm>
            <a:off x="1077400" y="1643450"/>
            <a:ext cx="7279726" cy="2210700"/>
          </a:xfrm>
          <a:prstGeom prst="rect">
            <a:avLst/>
          </a:prstGeom>
          <a:noFill/>
          <a:ln>
            <a:noFill/>
          </a:ln>
        </p:spPr>
      </p:pic>
      <p:sp>
        <p:nvSpPr>
          <p:cNvPr id="1020" name="Google Shape;1020;p132"/>
          <p:cNvSpPr/>
          <p:nvPr/>
        </p:nvSpPr>
        <p:spPr>
          <a:xfrm>
            <a:off x="5309875" y="2918300"/>
            <a:ext cx="2620200" cy="330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tuemail@email.com</a:t>
            </a:r>
            <a:endParaRPr b="0" i="0" sz="1400" u="none" cap="none" strike="noStrike">
              <a:solidFill>
                <a:srgbClr val="000000"/>
              </a:solidFill>
              <a:latin typeface="Arial"/>
              <a:ea typeface="Arial"/>
              <a:cs typeface="Arial"/>
              <a:sym typeface="Arial"/>
            </a:endParaRPr>
          </a:p>
        </p:txBody>
      </p:sp>
      <p:sp>
        <p:nvSpPr>
          <p:cNvPr id="1021" name="Google Shape;1021;p132"/>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CREANDO CUENTA EN GITHUB</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pic>
        <p:nvPicPr>
          <p:cNvPr id="1026" name="Google Shape;1026;p1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27" name="Google Shape;1027;p133"/>
          <p:cNvPicPr preferRelativeResize="0"/>
          <p:nvPr/>
        </p:nvPicPr>
        <p:blipFill rotWithShape="1">
          <a:blip r:embed="rId4">
            <a:alphaModFix/>
          </a:blip>
          <a:srcRect b="0" l="0" r="0" t="0"/>
          <a:stretch/>
        </p:blipFill>
        <p:spPr>
          <a:xfrm>
            <a:off x="1535075" y="1505690"/>
            <a:ext cx="5734050" cy="2600325"/>
          </a:xfrm>
          <a:prstGeom prst="rect">
            <a:avLst/>
          </a:prstGeom>
          <a:noFill/>
          <a:ln>
            <a:noFill/>
          </a:ln>
        </p:spPr>
      </p:pic>
      <p:sp>
        <p:nvSpPr>
          <p:cNvPr id="1028" name="Google Shape;1028;p13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CREANDO CUENTA EN GITHUB</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1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34" name="Google Shape;1034;p134"/>
          <p:cNvSpPr txBox="1"/>
          <p:nvPr/>
        </p:nvSpPr>
        <p:spPr>
          <a:xfrm>
            <a:off x="643801" y="2382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CREANDO UN REPOSITORIO</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1035" name="Google Shape;1035;p134"/>
          <p:cNvSpPr txBox="1"/>
          <p:nvPr/>
        </p:nvSpPr>
        <p:spPr>
          <a:xfrm>
            <a:off x="5517275" y="1573525"/>
            <a:ext cx="3237300" cy="293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Luego de hacer clic en el enlace de verificación, aparecerá una pantalla así, que indica que tu e-mail ha sido verificado, y </a:t>
            </a:r>
            <a:r>
              <a:rPr b="1" i="0" lang="en-GB" sz="1600" u="none" cap="none" strike="noStrike">
                <a:solidFill>
                  <a:srgbClr val="000000"/>
                </a:solidFill>
                <a:latin typeface="Helvetica Neue"/>
                <a:ea typeface="Helvetica Neue"/>
                <a:cs typeface="Helvetica Neue"/>
                <a:sym typeface="Helvetica Neue"/>
              </a:rPr>
              <a:t>permite que hagas tu primer repositorio.</a:t>
            </a:r>
            <a:endParaRPr b="1" i="0" sz="16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Por ejemplo, podría ser llamado </a:t>
            </a:r>
            <a:r>
              <a:rPr b="1" i="0" lang="en-GB" sz="1600" u="none" cap="none" strike="noStrike">
                <a:solidFill>
                  <a:srgbClr val="000000"/>
                </a:solidFill>
                <a:latin typeface="Helvetica Neue"/>
                <a:ea typeface="Helvetica Neue"/>
                <a:cs typeface="Helvetica Neue"/>
                <a:sym typeface="Helvetica Neue"/>
              </a:rPr>
              <a:t>“mi_repositorio”</a:t>
            </a:r>
            <a:r>
              <a:rPr b="0" i="0" lang="en-GB" sz="1600" u="none" cap="none" strike="noStrike">
                <a:solidFill>
                  <a:srgbClr val="000000"/>
                </a:solidFill>
                <a:latin typeface="Helvetica Neue Light"/>
                <a:ea typeface="Helvetica Neue Light"/>
                <a:cs typeface="Helvetica Neue Light"/>
                <a:sym typeface="Helvetica Neue Light"/>
              </a:rPr>
              <a:t>, para que pruebes con los archivos que trabajaste en el desafío de GIT.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1036" name="Google Shape;1036;p134"/>
          <p:cNvPicPr preferRelativeResize="0"/>
          <p:nvPr/>
        </p:nvPicPr>
        <p:blipFill rotWithShape="1">
          <a:blip r:embed="rId4">
            <a:alphaModFix/>
          </a:blip>
          <a:srcRect b="0" l="0" r="0" t="0"/>
          <a:stretch/>
        </p:blipFill>
        <p:spPr>
          <a:xfrm>
            <a:off x="152400" y="1519515"/>
            <a:ext cx="5212475" cy="319529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1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42" name="Google Shape;1042;p135"/>
          <p:cNvSpPr txBox="1"/>
          <p:nvPr/>
        </p:nvSpPr>
        <p:spPr>
          <a:xfrm>
            <a:off x="5517275" y="1573525"/>
            <a:ext cx="3237300" cy="293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Elegimos </a:t>
            </a:r>
            <a:r>
              <a:rPr b="1" i="0" lang="en-GB" sz="1600" u="none" cap="none" strike="noStrike">
                <a:solidFill>
                  <a:srgbClr val="000000"/>
                </a:solidFill>
                <a:latin typeface="Helvetica Neue"/>
                <a:ea typeface="Helvetica Neue"/>
                <a:cs typeface="Helvetica Neue"/>
                <a:sym typeface="Helvetica Neue"/>
              </a:rPr>
              <a:t>“público”</a:t>
            </a:r>
            <a:r>
              <a:rPr b="0" i="0" lang="en-GB" sz="1600" u="none" cap="none" strike="noStrike">
                <a:solidFill>
                  <a:srgbClr val="000000"/>
                </a:solidFill>
                <a:latin typeface="Helvetica Neue Light"/>
                <a:ea typeface="Helvetica Neue Light"/>
                <a:cs typeface="Helvetica Neue Light"/>
                <a:sym typeface="Helvetica Neue Light"/>
              </a:rPr>
              <a:t> o </a:t>
            </a:r>
            <a:r>
              <a:rPr b="1" i="0" lang="en-GB" sz="1600" u="none" cap="none" strike="noStrike">
                <a:solidFill>
                  <a:srgbClr val="000000"/>
                </a:solidFill>
                <a:latin typeface="Helvetica Neue"/>
                <a:ea typeface="Helvetica Neue"/>
                <a:cs typeface="Helvetica Neue"/>
                <a:sym typeface="Helvetica Neue"/>
              </a:rPr>
              <a:t>“privado”</a:t>
            </a:r>
            <a:r>
              <a:rPr b="0" i="0" lang="en-GB" sz="1600" u="none" cap="none" strike="noStrike">
                <a:solidFill>
                  <a:srgbClr val="000000"/>
                </a:solidFill>
                <a:latin typeface="Helvetica Neue Light"/>
                <a:ea typeface="Helvetica Neue Light"/>
                <a:cs typeface="Helvetica Neue Light"/>
                <a:sym typeface="Helvetica Neue Light"/>
              </a:rPr>
              <a:t>. Si bien con privado limitamos el acceso a cualquier persona, no nos permitirá mostrar nuestro código como página web, por lo que elegimos </a:t>
            </a:r>
            <a:r>
              <a:rPr b="1" i="0" lang="en-GB" sz="1600" u="none" cap="none" strike="noStrike">
                <a:solidFill>
                  <a:srgbClr val="000000"/>
                </a:solidFill>
                <a:latin typeface="Helvetica Neue"/>
                <a:ea typeface="Helvetica Neue"/>
                <a:cs typeface="Helvetica Neue"/>
                <a:sym typeface="Helvetica Neue"/>
              </a:rPr>
              <a:t>“público”</a:t>
            </a:r>
            <a:r>
              <a:rPr b="0" i="0" lang="en-GB" sz="1600" u="none" cap="none" strike="noStrike">
                <a:solidFill>
                  <a:srgbClr val="000000"/>
                </a:solidFill>
                <a:latin typeface="Helvetica Neue Light"/>
                <a:ea typeface="Helvetica Neue Light"/>
                <a:cs typeface="Helvetica Neue Light"/>
                <a:sym typeface="Helvetica Neue Light"/>
              </a:rPr>
              <a:t>. Luego hacemos clic en </a:t>
            </a:r>
            <a:r>
              <a:rPr b="1" i="0" lang="en-GB" sz="1600" u="none" cap="none" strike="noStrike">
                <a:solidFill>
                  <a:srgbClr val="000000"/>
                </a:solidFill>
                <a:latin typeface="Helvetica Neue"/>
                <a:ea typeface="Helvetica Neue"/>
                <a:cs typeface="Helvetica Neue"/>
                <a:sym typeface="Helvetica Neue"/>
              </a:rPr>
              <a:t>“create repository”</a:t>
            </a:r>
            <a:r>
              <a:rPr b="0" i="0" lang="en-GB"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1043" name="Google Shape;1043;p135"/>
          <p:cNvPicPr preferRelativeResize="0"/>
          <p:nvPr/>
        </p:nvPicPr>
        <p:blipFill rotWithShape="1">
          <a:blip r:embed="rId4">
            <a:alphaModFix/>
          </a:blip>
          <a:srcRect b="0" l="0" r="0" t="0"/>
          <a:stretch/>
        </p:blipFill>
        <p:spPr>
          <a:xfrm>
            <a:off x="791800" y="1518715"/>
            <a:ext cx="4725472" cy="3471584"/>
          </a:xfrm>
          <a:prstGeom prst="rect">
            <a:avLst/>
          </a:prstGeom>
          <a:noFill/>
          <a:ln>
            <a:noFill/>
          </a:ln>
        </p:spPr>
      </p:pic>
      <p:sp>
        <p:nvSpPr>
          <p:cNvPr id="1044" name="Google Shape;1044;p135"/>
          <p:cNvSpPr txBox="1"/>
          <p:nvPr/>
        </p:nvSpPr>
        <p:spPr>
          <a:xfrm>
            <a:off x="643801" y="2382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CREANDO UN REPOSITORIO</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1" i="0" sz="16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4" name="Shape 234"/>
        <p:cNvGrpSpPr/>
        <p:nvPr/>
      </p:nvGrpSpPr>
      <p:grpSpPr>
        <a:xfrm>
          <a:off x="0" y="0"/>
          <a:ext cx="0" cy="0"/>
          <a:chOff x="0" y="0"/>
          <a:chExt cx="0" cy="0"/>
        </a:xfrm>
      </p:grpSpPr>
      <p:sp>
        <p:nvSpPr>
          <p:cNvPr id="235" name="Google Shape;235;p37"/>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36" name="Google Shape;236;p37"/>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237" name="Google Shape;237;p37"/>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p136"/>
          <p:cNvPicPr preferRelativeResize="0"/>
          <p:nvPr/>
        </p:nvPicPr>
        <p:blipFill rotWithShape="1">
          <a:blip r:embed="rId3">
            <a:alphaModFix/>
          </a:blip>
          <a:srcRect b="0" l="0" r="0" t="0"/>
          <a:stretch/>
        </p:blipFill>
        <p:spPr>
          <a:xfrm>
            <a:off x="577550" y="152800"/>
            <a:ext cx="7988911" cy="4837900"/>
          </a:xfrm>
          <a:prstGeom prst="rect">
            <a:avLst/>
          </a:prstGeom>
          <a:noFill/>
          <a:ln>
            <a:noFill/>
          </a:ln>
        </p:spPr>
      </p:pic>
      <p:pic>
        <p:nvPicPr>
          <p:cNvPr id="1050" name="Google Shape;1050;p13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1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56" name="Google Shape;1056;p137"/>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n-GB" sz="3800" u="none" cap="none" strike="noStrike">
                <a:solidFill>
                  <a:schemeClr val="dk1"/>
                </a:solidFill>
                <a:latin typeface="Anton"/>
                <a:ea typeface="Anton"/>
                <a:cs typeface="Anton"/>
                <a:sym typeface="Anton"/>
              </a:rPr>
              <a:t>VAMOS A SUBIR NUESTRO REPOSITORIO</a:t>
            </a:r>
            <a:endParaRPr b="0" i="1" sz="3800" u="none" cap="none" strike="noStrike">
              <a:solidFill>
                <a:schemeClr val="dk1"/>
              </a:solidFill>
              <a:latin typeface="Anton"/>
              <a:ea typeface="Anton"/>
              <a:cs typeface="Anton"/>
              <a:sym typeface="Anton"/>
            </a:endParaRPr>
          </a:p>
        </p:txBody>
      </p:sp>
      <p:sp>
        <p:nvSpPr>
          <p:cNvPr id="1057" name="Google Shape;1057;p137"/>
          <p:cNvSpPr txBox="1"/>
          <p:nvPr/>
        </p:nvSpPr>
        <p:spPr>
          <a:xfrm>
            <a:off x="860475" y="1483625"/>
            <a:ext cx="7342200" cy="98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Vamos a nuestra terminal, y nos ubicamos en el proyecto creado en la clase pasada. Copiaremos las siguientes líneas para realizar el “push” de los archivos a nuestro servidor en GitHub.</a:t>
            </a:r>
            <a:endParaRPr b="0" i="0" sz="1800" u="none" cap="none" strike="noStrike">
              <a:solidFill>
                <a:srgbClr val="000000"/>
              </a:solidFill>
              <a:latin typeface="Helvetica Neue Light"/>
              <a:ea typeface="Helvetica Neue Light"/>
              <a:cs typeface="Helvetica Neue Light"/>
              <a:sym typeface="Helvetica Neue Light"/>
            </a:endParaRPr>
          </a:p>
        </p:txBody>
      </p:sp>
      <p:graphicFrame>
        <p:nvGraphicFramePr>
          <p:cNvPr id="1058" name="Google Shape;1058;p137"/>
          <p:cNvGraphicFramePr/>
          <p:nvPr/>
        </p:nvGraphicFramePr>
        <p:xfrm>
          <a:off x="686613" y="2567700"/>
          <a:ext cx="3000000" cy="3000000"/>
        </p:xfrm>
        <a:graphic>
          <a:graphicData uri="http://schemas.openxmlformats.org/drawingml/2006/table">
            <a:tbl>
              <a:tblPr>
                <a:noFill/>
                <a:tableStyleId>{AE98A7B8-1A81-4748-B3D9-52A7FFF0584E}</a:tableStyleId>
              </a:tblPr>
              <a:tblGrid>
                <a:gridCol w="7856400"/>
              </a:tblGrid>
              <a:tr h="1711525">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chemeClr val="dk1"/>
                          </a:highlight>
                          <a:latin typeface="Didact Gothic"/>
                          <a:ea typeface="Didact Gothic"/>
                          <a:cs typeface="Didact Gothic"/>
                          <a:sym typeface="Didact Gothic"/>
                        </a:rPr>
                        <a:t>/* Paso 1: me ubico en mi repositorio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3F3F3"/>
                          </a:solidFill>
                          <a:highlight>
                            <a:schemeClr val="dk1"/>
                          </a:highlight>
                          <a:latin typeface="Didact Gothic"/>
                          <a:ea typeface="Didact Gothic"/>
                          <a:cs typeface="Didact Gothic"/>
                          <a:sym typeface="Didact Gothic"/>
                        </a:rPr>
                        <a:t>$ cd Documents/Proyectos_Coder/mi_repositorio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chemeClr val="dk1"/>
                          </a:highlight>
                          <a:latin typeface="Didact Gothic"/>
                          <a:ea typeface="Didact Gothic"/>
                          <a:cs typeface="Didact Gothic"/>
                          <a:sym typeface="Didact Gothic"/>
                        </a:rPr>
                        <a:t>/* Paso 2: indico cuál será mi nuevo repositorio remoto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800" u="none" cap="none" strike="noStrike">
                          <a:solidFill>
                            <a:srgbClr val="F3F3F3"/>
                          </a:solidFill>
                          <a:highlight>
                            <a:schemeClr val="dk1"/>
                          </a:highlight>
                          <a:latin typeface="Didact Gothic"/>
                          <a:ea typeface="Didact Gothic"/>
                          <a:cs typeface="Didact Gothic"/>
                          <a:sym typeface="Didact Gothic"/>
                        </a:rPr>
                        <a:t>$ git remote add origin https://github.com/miuser/mi_repositorio.git</a:t>
                      </a:r>
                      <a:endParaRPr sz="1800" u="none" cap="none" strike="noStrike">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graphicFrame>
        <p:nvGraphicFramePr>
          <p:cNvPr id="1063" name="Google Shape;1063;p138"/>
          <p:cNvGraphicFramePr/>
          <p:nvPr/>
        </p:nvGraphicFramePr>
        <p:xfrm>
          <a:off x="585700" y="1479850"/>
          <a:ext cx="3000000" cy="3000000"/>
        </p:xfrm>
        <a:graphic>
          <a:graphicData uri="http://schemas.openxmlformats.org/drawingml/2006/table">
            <a:tbl>
              <a:tblPr>
                <a:noFill/>
                <a:tableStyleId>{AE98A7B8-1A81-4748-B3D9-52A7FFF0584E}</a:tableStyleId>
              </a:tblPr>
              <a:tblGrid>
                <a:gridCol w="8016350"/>
              </a:tblGrid>
              <a:tr h="3101475">
                <a:tc>
                  <a:txBody>
                    <a:bodyPr/>
                    <a:lstStyle/>
                    <a:p>
                      <a:pPr indent="0" lvl="0" marL="0" marR="0" rtl="0" algn="l">
                        <a:lnSpc>
                          <a:spcPct val="100000"/>
                        </a:lnSpc>
                        <a:spcBef>
                          <a:spcPts val="0"/>
                        </a:spcBef>
                        <a:spcAft>
                          <a:spcPts val="0"/>
                        </a:spcAft>
                        <a:buClr>
                          <a:schemeClr val="dk1"/>
                        </a:buClr>
                        <a:buSzPts val="1100"/>
                        <a:buFont typeface="Arial"/>
                        <a:buNone/>
                      </a:pPr>
                      <a:r>
                        <a:rPr lang="en-GB" sz="1500" u="none" cap="none" strike="noStrike">
                          <a:solidFill>
                            <a:srgbClr val="666666"/>
                          </a:solidFill>
                          <a:highlight>
                            <a:schemeClr val="dk1"/>
                          </a:highlight>
                          <a:latin typeface="Didact Gothic"/>
                          <a:ea typeface="Didact Gothic"/>
                          <a:cs typeface="Didact Gothic"/>
                          <a:sym typeface="Didact Gothic"/>
                        </a:rPr>
                        <a:t>/* Paso 3: Pusheamos todos nuestros archivos al repositorio de github*/</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00FF00"/>
                          </a:solidFill>
                          <a:highlight>
                            <a:schemeClr val="dk1"/>
                          </a:highlight>
                          <a:latin typeface="Didact Gothic"/>
                          <a:ea typeface="Didact Gothic"/>
                          <a:cs typeface="Didact Gothic"/>
                          <a:sym typeface="Didact Gothic"/>
                        </a:rPr>
                        <a:t>john@MyShopSolutions</a:t>
                      </a:r>
                      <a:r>
                        <a:rPr lang="en-GB" sz="1500" u="none" cap="none" strike="noStrike">
                          <a:solidFill>
                            <a:srgbClr val="FF00FF"/>
                          </a:solidFill>
                          <a:highlight>
                            <a:schemeClr val="dk1"/>
                          </a:highlight>
                          <a:latin typeface="Didact Gothic"/>
                          <a:ea typeface="Didact Gothic"/>
                          <a:cs typeface="Didact Gothic"/>
                          <a:sym typeface="Didact Gothic"/>
                        </a:rPr>
                        <a:t>:~</a:t>
                      </a:r>
                      <a:r>
                        <a:rPr lang="en-GB" sz="15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500" u="none" cap="none" strike="noStrike">
                          <a:solidFill>
                            <a:srgbClr val="F3F3F3"/>
                          </a:solidFill>
                          <a:highlight>
                            <a:schemeClr val="dk1"/>
                          </a:highlight>
                          <a:latin typeface="Didact Gothic"/>
                          <a:ea typeface="Didact Gothic"/>
                          <a:cs typeface="Didact Gothic"/>
                          <a:sym typeface="Didact Gothic"/>
                        </a:rPr>
                        <a:t>$ git push -u origin master</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Username for 'https://github.com': miuser </a:t>
                      </a:r>
                      <a:r>
                        <a:rPr lang="en-GB" sz="1500" u="none" cap="none" strike="noStrike">
                          <a:solidFill>
                            <a:srgbClr val="999999"/>
                          </a:solidFill>
                          <a:highlight>
                            <a:schemeClr val="dk1"/>
                          </a:highlight>
                          <a:latin typeface="Didact Gothic"/>
                          <a:ea typeface="Didact Gothic"/>
                          <a:cs typeface="Didact Gothic"/>
                          <a:sym typeface="Didact Gothic"/>
                        </a:rPr>
                        <a:t>/* Pedirá el usuario de github */</a:t>
                      </a:r>
                      <a:endParaRPr sz="15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Password for 'https://isaine@github.com': </a:t>
                      </a:r>
                      <a:r>
                        <a:rPr lang="en-GB" sz="1500" u="none" cap="none" strike="noStrike">
                          <a:solidFill>
                            <a:srgbClr val="999999"/>
                          </a:solidFill>
                          <a:highlight>
                            <a:schemeClr val="dk1"/>
                          </a:highlight>
                          <a:latin typeface="Didact Gothic"/>
                          <a:ea typeface="Didact Gothic"/>
                          <a:cs typeface="Didact Gothic"/>
                          <a:sym typeface="Didact Gothic"/>
                        </a:rPr>
                        <a:t>/* Pedirá el la clave de github *//</a:t>
                      </a:r>
                      <a:endParaRPr sz="15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Counting objects: 9,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Delta compression using up to 4 threads.</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Compressing objects: 100% (6/6),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Writing objects: 100% (9/9), 869 bytes | 217.00 KiB/s,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Total 9 (delta 2), reused 0 (delta 0)</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remote: Resolving deltas: 100% (2/2), done.</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To https://github.com/miuser/mi_repositorio.git</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5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 * [new branch]  	master -&gt; master</a:t>
                      </a:r>
                      <a:endParaRPr sz="15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500" u="none" cap="none" strike="noStrike">
                          <a:solidFill>
                            <a:srgbClr val="F3F3F3"/>
                          </a:solidFill>
                          <a:highlight>
                            <a:schemeClr val="dk1"/>
                          </a:highlight>
                          <a:latin typeface="Didact Gothic"/>
                          <a:ea typeface="Didact Gothic"/>
                          <a:cs typeface="Didact Gothic"/>
                          <a:sym typeface="Didact Gothic"/>
                        </a:rPr>
                        <a:t>Branch 'master' set up to track remote branch 'master' from 'origin'.</a:t>
                      </a:r>
                      <a:endParaRPr sz="1500" u="none" cap="none" strike="noStrike">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1064" name="Google Shape;1064;p1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65" name="Google Shape;1065;p138"/>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n-GB" sz="3800" u="none" cap="none" strike="noStrike">
                <a:solidFill>
                  <a:schemeClr val="dk1"/>
                </a:solidFill>
                <a:latin typeface="Anton"/>
                <a:ea typeface="Anton"/>
                <a:cs typeface="Anton"/>
                <a:sym typeface="Anton"/>
              </a:rPr>
              <a:t>VAMOS A SUBIR NUESTRO REPOSITORIO</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pic>
        <p:nvPicPr>
          <p:cNvPr id="1070" name="Google Shape;1070;p1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71" name="Google Shape;1071;p139"/>
          <p:cNvSpPr txBox="1"/>
          <p:nvPr/>
        </p:nvSpPr>
        <p:spPr>
          <a:xfrm>
            <a:off x="643801" y="3116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n-GB" sz="3800" u="none" cap="none" strike="noStrike">
                <a:solidFill>
                  <a:schemeClr val="dk1"/>
                </a:solidFill>
                <a:latin typeface="Anton"/>
                <a:ea typeface="Anton"/>
                <a:cs typeface="Anton"/>
                <a:sym typeface="Anton"/>
              </a:rPr>
              <a:t>LOS ARCHIVOS YA EN GITHUB</a:t>
            </a:r>
            <a:endParaRPr b="0" i="1" sz="3800" u="none" cap="none" strike="noStrike">
              <a:solidFill>
                <a:schemeClr val="dk1"/>
              </a:solidFill>
              <a:latin typeface="Anton"/>
              <a:ea typeface="Anton"/>
              <a:cs typeface="Anton"/>
              <a:sym typeface="Anton"/>
            </a:endParaRPr>
          </a:p>
        </p:txBody>
      </p:sp>
      <p:pic>
        <p:nvPicPr>
          <p:cNvPr id="1072" name="Google Shape;1072;p139"/>
          <p:cNvPicPr preferRelativeResize="0"/>
          <p:nvPr/>
        </p:nvPicPr>
        <p:blipFill rotWithShape="1">
          <a:blip r:embed="rId4">
            <a:alphaModFix/>
          </a:blip>
          <a:srcRect b="0" l="0" r="0" t="0"/>
          <a:stretch/>
        </p:blipFill>
        <p:spPr>
          <a:xfrm>
            <a:off x="871625" y="1519515"/>
            <a:ext cx="7400749" cy="2987710"/>
          </a:xfrm>
          <a:prstGeom prst="rect">
            <a:avLst/>
          </a:prstGeom>
          <a:noFill/>
          <a:ln>
            <a:noFill/>
          </a:ln>
        </p:spPr>
      </p:pic>
      <p:sp>
        <p:nvSpPr>
          <p:cNvPr id="1073" name="Google Shape;1073;p139"/>
          <p:cNvSpPr/>
          <p:nvPr/>
        </p:nvSpPr>
        <p:spPr>
          <a:xfrm>
            <a:off x="970475" y="3355050"/>
            <a:ext cx="7029000" cy="59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pic>
        <p:nvPicPr>
          <p:cNvPr id="1078" name="Google Shape;1078;p1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79" name="Google Shape;1079;p140"/>
          <p:cNvSpPr txBox="1"/>
          <p:nvPr/>
        </p:nvSpPr>
        <p:spPr>
          <a:xfrm>
            <a:off x="643801" y="3883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MÁS PROPIEDADES DE GITHUB</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1080" name="Google Shape;1080;p140"/>
          <p:cNvSpPr txBox="1"/>
          <p:nvPr/>
        </p:nvSpPr>
        <p:spPr>
          <a:xfrm>
            <a:off x="929250" y="1472625"/>
            <a:ext cx="72855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Como plataforma colaborativa, GitHub </a:t>
            </a:r>
            <a:r>
              <a:rPr b="1" i="0" lang="en-GB" sz="1800" u="none" cap="none" strike="noStrike">
                <a:solidFill>
                  <a:schemeClr val="dk1"/>
                </a:solidFill>
                <a:latin typeface="Helvetica Neue"/>
                <a:ea typeface="Helvetica Neue"/>
                <a:cs typeface="Helvetica Neue"/>
                <a:sym typeface="Helvetica Neue"/>
              </a:rPr>
              <a:t>ofrece a sus usuarios una gran cantidad de funcionalidades para la gestión de proyectos</a:t>
            </a:r>
            <a:r>
              <a:rPr b="0" i="0" lang="en-GB" sz="1800" u="none" cap="none" strike="noStrike">
                <a:solidFill>
                  <a:schemeClr val="dk1"/>
                </a:solidFill>
                <a:latin typeface="Helvetica Neue Light"/>
                <a:ea typeface="Helvetica Neue Light"/>
                <a:cs typeface="Helvetica Neue Light"/>
                <a:sym typeface="Helvetica Neue Light"/>
              </a:rPr>
              <a:t>, todas apoyadas por la comunidad. Por esta razón, a lo mejor dentro de un</a:t>
            </a:r>
            <a:r>
              <a:rPr lang="en-GB" sz="1800">
                <a:solidFill>
                  <a:schemeClr val="dk1"/>
                </a:solidFill>
                <a:latin typeface="Helvetica Neue Light"/>
                <a:ea typeface="Helvetica Neue Light"/>
                <a:cs typeface="Helvetica Neue Light"/>
                <a:sym typeface="Helvetica Neue Light"/>
              </a:rPr>
              <a:t>os </a:t>
            </a:r>
            <a:r>
              <a:rPr b="0" i="0" lang="en-GB" sz="1800" u="none" cap="none" strike="noStrike">
                <a:solidFill>
                  <a:schemeClr val="dk1"/>
                </a:solidFill>
                <a:latin typeface="Helvetica Neue Light"/>
                <a:ea typeface="Helvetica Neue Light"/>
                <a:cs typeface="Helvetica Neue Light"/>
                <a:sym typeface="Helvetica Neue Light"/>
              </a:rPr>
              <a:t>años tenga agregadas nuevas características que le permitan a los usuarios un mejor desenvolvimiento en el desarrollo de código.</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081" name="Google Shape;1081;p140"/>
          <p:cNvPicPr preferRelativeResize="0"/>
          <p:nvPr/>
        </p:nvPicPr>
        <p:blipFill rotWithShape="1">
          <a:blip r:embed="rId4">
            <a:alphaModFix/>
          </a:blip>
          <a:srcRect b="0" l="0" r="0" t="0"/>
          <a:stretch/>
        </p:blipFill>
        <p:spPr>
          <a:xfrm>
            <a:off x="617575" y="3785775"/>
            <a:ext cx="7502451" cy="78514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1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87" name="Google Shape;1087;p141"/>
          <p:cNvSpPr txBox="1"/>
          <p:nvPr/>
        </p:nvSpPr>
        <p:spPr>
          <a:xfrm>
            <a:off x="643801" y="216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GITHUB PAGES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600" u="none" cap="none" strike="noStrike">
              <a:solidFill>
                <a:schemeClr val="dk1"/>
              </a:solidFill>
              <a:latin typeface="Anton"/>
              <a:ea typeface="Anton"/>
              <a:cs typeface="Anton"/>
              <a:sym typeface="Anton"/>
            </a:endParaRPr>
          </a:p>
        </p:txBody>
      </p:sp>
      <p:cxnSp>
        <p:nvCxnSpPr>
          <p:cNvPr id="1088" name="Google Shape;1088;p141"/>
          <p:cNvCxnSpPr>
            <a:endCxn id="1089" idx="2"/>
          </p:cNvCxnSpPr>
          <p:nvPr/>
        </p:nvCxnSpPr>
        <p:spPr>
          <a:xfrm>
            <a:off x="1215382" y="2470020"/>
            <a:ext cx="7080300" cy="34800"/>
          </a:xfrm>
          <a:prstGeom prst="straightConnector1">
            <a:avLst/>
          </a:prstGeom>
          <a:noFill/>
          <a:ln cap="flat" cmpd="sng" w="9525">
            <a:solidFill>
              <a:srgbClr val="3CEFAB"/>
            </a:solidFill>
            <a:prstDash val="solid"/>
            <a:round/>
            <a:headEnd len="sm" w="sm" type="none"/>
            <a:tailEnd len="sm" w="sm" type="none"/>
          </a:ln>
        </p:spPr>
      </p:cxnSp>
      <p:sp>
        <p:nvSpPr>
          <p:cNvPr id="1090" name="Google Shape;1090;p141"/>
          <p:cNvSpPr/>
          <p:nvPr/>
        </p:nvSpPr>
        <p:spPr>
          <a:xfrm>
            <a:off x="3250905" y="21381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1091" name="Google Shape;1091;p141"/>
          <p:cNvSpPr/>
          <p:nvPr/>
        </p:nvSpPr>
        <p:spPr>
          <a:xfrm>
            <a:off x="5813659" y="21381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1092" name="Google Shape;1092;p141"/>
          <p:cNvSpPr txBox="1"/>
          <p:nvPr/>
        </p:nvSpPr>
        <p:spPr>
          <a:xfrm>
            <a:off x="242375" y="3059775"/>
            <a:ext cx="16065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u="none" cap="none" strike="noStrike">
                <a:solidFill>
                  <a:srgbClr val="000000"/>
                </a:solidFill>
                <a:highlight>
                  <a:srgbClr val="FFFFFF"/>
                </a:highlight>
                <a:latin typeface="Helvetica Neue Light"/>
                <a:ea typeface="Helvetica Neue Light"/>
                <a:cs typeface="Helvetica Neue Light"/>
                <a:sym typeface="Helvetica Neue Light"/>
              </a:rPr>
              <a:t>Ve a los “Settings” de nuestro repositorio.</a:t>
            </a:r>
            <a:endParaRPr b="0" i="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1093" name="Google Shape;1093;p141"/>
          <p:cNvSpPr txBox="1"/>
          <p:nvPr/>
        </p:nvSpPr>
        <p:spPr>
          <a:xfrm>
            <a:off x="3389337" y="216506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094" name="Google Shape;1094;p141"/>
          <p:cNvSpPr txBox="1"/>
          <p:nvPr/>
        </p:nvSpPr>
        <p:spPr>
          <a:xfrm>
            <a:off x="5946407" y="21928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095" name="Google Shape;1095;p141"/>
          <p:cNvSpPr/>
          <p:nvPr/>
        </p:nvSpPr>
        <p:spPr>
          <a:xfrm>
            <a:off x="738580" y="21381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1096" name="Google Shape;1096;p141"/>
          <p:cNvSpPr txBox="1"/>
          <p:nvPr/>
        </p:nvSpPr>
        <p:spPr>
          <a:xfrm>
            <a:off x="891050" y="216264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097" name="Google Shape;1097;p141"/>
          <p:cNvSpPr/>
          <p:nvPr/>
        </p:nvSpPr>
        <p:spPr>
          <a:xfrm>
            <a:off x="8027784" y="21381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1089" name="Google Shape;1089;p141"/>
          <p:cNvSpPr txBox="1"/>
          <p:nvPr/>
        </p:nvSpPr>
        <p:spPr>
          <a:xfrm>
            <a:off x="8160532" y="21928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098" name="Google Shape;1098;p141"/>
          <p:cNvSpPr txBox="1"/>
          <p:nvPr/>
        </p:nvSpPr>
        <p:spPr>
          <a:xfrm>
            <a:off x="2754700" y="3059775"/>
            <a:ext cx="16065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u="none" cap="none" strike="noStrike">
                <a:solidFill>
                  <a:srgbClr val="000000"/>
                </a:solidFill>
                <a:highlight>
                  <a:srgbClr val="FFFFFF"/>
                </a:highlight>
                <a:latin typeface="Helvetica Neue Light"/>
                <a:ea typeface="Helvetica Neue Light"/>
                <a:cs typeface="Helvetica Neue Light"/>
                <a:sym typeface="Helvetica Neue Light"/>
              </a:rPr>
              <a:t>Activa tu GitHub page.</a:t>
            </a:r>
            <a:endParaRPr b="0" i="0" u="none" cap="none" strike="noStrike">
              <a:solidFill>
                <a:srgbClr val="000000"/>
              </a:solidFill>
              <a:latin typeface="Helvetica Neue Light"/>
              <a:ea typeface="Helvetica Neue Light"/>
              <a:cs typeface="Helvetica Neue Light"/>
              <a:sym typeface="Helvetica Neue Light"/>
            </a:endParaRPr>
          </a:p>
        </p:txBody>
      </p:sp>
      <p:sp>
        <p:nvSpPr>
          <p:cNvPr id="1099" name="Google Shape;1099;p141"/>
          <p:cNvSpPr txBox="1"/>
          <p:nvPr/>
        </p:nvSpPr>
        <p:spPr>
          <a:xfrm>
            <a:off x="5267025" y="3059775"/>
            <a:ext cx="16065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GB" u="none" cap="none" strike="noStrike">
                <a:solidFill>
                  <a:schemeClr val="dk1"/>
                </a:solidFill>
                <a:latin typeface="Didact Gothic"/>
                <a:ea typeface="Didact Gothic"/>
                <a:cs typeface="Didact Gothic"/>
                <a:sym typeface="Didact Gothic"/>
              </a:rPr>
              <a:t>Selecciona qué rama quieres usar.</a:t>
            </a:r>
            <a:endParaRPr b="0" i="0" u="none" cap="none" strike="noStrike">
              <a:solidFill>
                <a:srgbClr val="000000"/>
              </a:solidFill>
              <a:latin typeface="Helvetica Neue Light"/>
              <a:ea typeface="Helvetica Neue Light"/>
              <a:cs typeface="Helvetica Neue Light"/>
              <a:sym typeface="Helvetica Neue Light"/>
            </a:endParaRPr>
          </a:p>
        </p:txBody>
      </p:sp>
      <p:sp>
        <p:nvSpPr>
          <p:cNvPr id="1100" name="Google Shape;1100;p141"/>
          <p:cNvSpPr txBox="1"/>
          <p:nvPr/>
        </p:nvSpPr>
        <p:spPr>
          <a:xfrm>
            <a:off x="7357925" y="3059775"/>
            <a:ext cx="16065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200" u="none" cap="none" strike="noStrike">
                <a:solidFill>
                  <a:srgbClr val="000000"/>
                </a:solidFill>
                <a:highlight>
                  <a:srgbClr val="FFFFFF"/>
                </a:highlight>
                <a:latin typeface="Helvetica Neue Light"/>
                <a:ea typeface="Helvetica Neue Light"/>
                <a:cs typeface="Helvetica Neue Light"/>
                <a:sym typeface="Helvetica Neue Light"/>
              </a:rPr>
              <a:t>Guarda los cambios y GitHub cumplirá la función básica de cualquier otro Hosting.</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101" name="Google Shape;1101;p141"/>
          <p:cNvSpPr txBox="1"/>
          <p:nvPr/>
        </p:nvSpPr>
        <p:spPr>
          <a:xfrm>
            <a:off x="893100" y="4269250"/>
            <a:ext cx="73578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1" i="0" lang="en-GB" sz="1700" u="none" cap="none" strike="noStrike">
                <a:solidFill>
                  <a:schemeClr val="dk1"/>
                </a:solidFill>
                <a:highlight>
                  <a:srgbClr val="E0FF00"/>
                </a:highlight>
                <a:latin typeface="Helvetica Neue"/>
                <a:ea typeface="Helvetica Neue"/>
                <a:cs typeface="Helvetica Neue"/>
                <a:sym typeface="Helvetica Neue"/>
              </a:rPr>
              <a:t>Importante: </a:t>
            </a:r>
            <a:r>
              <a:rPr b="0" i="0" lang="en-GB" sz="1700" u="none" cap="none" strike="noStrike">
                <a:solidFill>
                  <a:schemeClr val="dk1"/>
                </a:solidFill>
                <a:highlight>
                  <a:srgbClr val="E0FF00"/>
                </a:highlight>
                <a:latin typeface="Helvetica Neue Light"/>
                <a:ea typeface="Helvetica Neue Light"/>
                <a:cs typeface="Helvetica Neue Light"/>
                <a:sym typeface="Helvetica Neue Light"/>
              </a:rPr>
              <a:t>el proyecto sólo debe ser de archivos estáticos, ningún archivo que requiera de BackEnd especial.</a:t>
            </a:r>
            <a:endParaRPr b="0" i="0" sz="13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
        <p:nvSpPr>
          <p:cNvPr id="1102" name="Google Shape;1102;p141"/>
          <p:cNvSpPr txBox="1"/>
          <p:nvPr/>
        </p:nvSpPr>
        <p:spPr>
          <a:xfrm>
            <a:off x="0" y="1258638"/>
            <a:ext cx="9144000" cy="562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700" u="none" cap="none" strike="noStrike">
                <a:solidFill>
                  <a:schemeClr val="dk1"/>
                </a:solidFill>
                <a:latin typeface="Helvetica Neue Light"/>
                <a:ea typeface="Helvetica Neue Light"/>
                <a:cs typeface="Helvetica Neue Light"/>
                <a:sym typeface="Helvetica Neue Light"/>
              </a:rPr>
              <a:t>GitHub te permite </a:t>
            </a:r>
            <a:r>
              <a:rPr b="1" i="0" lang="en-GB" sz="1700" u="none" cap="none" strike="noStrike">
                <a:solidFill>
                  <a:schemeClr val="dk1"/>
                </a:solidFill>
                <a:latin typeface="Helvetica Neue"/>
                <a:ea typeface="Helvetica Neue"/>
                <a:cs typeface="Helvetica Neue"/>
                <a:sym typeface="Helvetica Neue"/>
              </a:rPr>
              <a:t>publicar tus proyectos online</a:t>
            </a:r>
            <a:r>
              <a:rPr b="0" i="0" lang="en-GB" sz="1700" u="none" cap="none" strike="noStrike">
                <a:solidFill>
                  <a:schemeClr val="dk1"/>
                </a:solidFill>
                <a:latin typeface="Helvetica Neue Light"/>
                <a:ea typeface="Helvetica Neue Light"/>
                <a:cs typeface="Helvetica Neue Light"/>
                <a:sym typeface="Helvetica Neue Light"/>
              </a:rPr>
              <a:t>. Para generar una GitHub page debes: </a:t>
            </a:r>
            <a:endParaRPr b="0" i="0" sz="17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pic>
        <p:nvPicPr>
          <p:cNvPr id="1107" name="Google Shape;1107;p142"/>
          <p:cNvPicPr preferRelativeResize="0"/>
          <p:nvPr/>
        </p:nvPicPr>
        <p:blipFill rotWithShape="1">
          <a:blip r:embed="rId3">
            <a:alphaModFix/>
          </a:blip>
          <a:srcRect b="0" l="0" r="0" t="0"/>
          <a:stretch/>
        </p:blipFill>
        <p:spPr>
          <a:xfrm>
            <a:off x="0" y="0"/>
            <a:ext cx="8428177" cy="5143499"/>
          </a:xfrm>
          <a:prstGeom prst="rect">
            <a:avLst/>
          </a:prstGeom>
          <a:noFill/>
          <a:ln>
            <a:noFill/>
          </a:ln>
        </p:spPr>
      </p:pic>
      <p:pic>
        <p:nvPicPr>
          <p:cNvPr id="1108" name="Google Shape;1108;p14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pic>
        <p:nvPicPr>
          <p:cNvPr id="1113" name="Google Shape;1113;p1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14" name="Google Shape;1114;p143"/>
          <p:cNvSpPr txBox="1"/>
          <p:nvPr/>
        </p:nvSpPr>
        <p:spPr>
          <a:xfrm>
            <a:off x="643801" y="1841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GITHUB PAGES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1115" name="Google Shape;1115;p143"/>
          <p:cNvSpPr txBox="1"/>
          <p:nvPr/>
        </p:nvSpPr>
        <p:spPr>
          <a:xfrm>
            <a:off x="6288900" y="881950"/>
            <a:ext cx="2563500" cy="366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Se auto recarga la página, y a continuación haz scroll nuevamente hasta “GitHub Pages”.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¡Encontrarás la dirección web para poder acceder a tu sitio!</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p:txBody>
      </p:sp>
      <p:pic>
        <p:nvPicPr>
          <p:cNvPr id="1116" name="Google Shape;1116;p143"/>
          <p:cNvPicPr preferRelativeResize="0"/>
          <p:nvPr/>
        </p:nvPicPr>
        <p:blipFill rotWithShape="1">
          <a:blip r:embed="rId4">
            <a:alphaModFix/>
          </a:blip>
          <a:srcRect b="0" l="0" r="0" t="0"/>
          <a:stretch/>
        </p:blipFill>
        <p:spPr>
          <a:xfrm>
            <a:off x="221725" y="1367115"/>
            <a:ext cx="5984100" cy="2968491"/>
          </a:xfrm>
          <a:prstGeom prst="rect">
            <a:avLst/>
          </a:prstGeom>
          <a:noFill/>
          <a:ln>
            <a:noFill/>
          </a:ln>
        </p:spPr>
      </p:pic>
      <p:sp>
        <p:nvSpPr>
          <p:cNvPr id="1117" name="Google Shape;1117;p143"/>
          <p:cNvSpPr/>
          <p:nvPr/>
        </p:nvSpPr>
        <p:spPr>
          <a:xfrm>
            <a:off x="2218225" y="2051850"/>
            <a:ext cx="2135100" cy="42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21" name="Shape 1121"/>
        <p:cNvGrpSpPr/>
        <p:nvPr/>
      </p:nvGrpSpPr>
      <p:grpSpPr>
        <a:xfrm>
          <a:off x="0" y="0"/>
          <a:ext cx="0" cy="0"/>
          <a:chOff x="0" y="0"/>
          <a:chExt cx="0" cy="0"/>
        </a:xfrm>
      </p:grpSpPr>
      <p:sp>
        <p:nvSpPr>
          <p:cNvPr id="1122" name="Google Shape;1122;p14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¡VAMOS A PRACTICAR LO VISTO!</a:t>
            </a:r>
            <a:endParaRPr b="0" i="1" sz="3600" u="none" cap="none" strike="noStrike">
              <a:solidFill>
                <a:srgbClr val="121212"/>
              </a:solidFill>
              <a:latin typeface="Anton"/>
              <a:ea typeface="Anton"/>
              <a:cs typeface="Anton"/>
              <a:sym typeface="Anton"/>
            </a:endParaRPr>
          </a:p>
        </p:txBody>
      </p:sp>
      <p:pic>
        <p:nvPicPr>
          <p:cNvPr id="1123" name="Google Shape;1123;p1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24" name="Google Shape;1124;p14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1125" name="Google Shape;1125;p144"/>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Momento de consolidación de aprendizajes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45"/>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CREAR REPOSITORIO EN GITHUB</a:t>
            </a:r>
            <a:endParaRPr b="0" i="1" sz="4000" u="none" cap="none" strike="noStrike">
              <a:solidFill>
                <a:srgbClr val="000000"/>
              </a:solidFill>
              <a:latin typeface="Anton"/>
              <a:ea typeface="Anton"/>
              <a:cs typeface="Anton"/>
              <a:sym typeface="Anton"/>
            </a:endParaRPr>
          </a:p>
        </p:txBody>
      </p:sp>
      <p:sp>
        <p:nvSpPr>
          <p:cNvPr id="1131" name="Google Shape;1131;p145"/>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GB" sz="2000" u="none" cap="none" strike="noStrike">
                <a:solidFill>
                  <a:schemeClr val="dk1"/>
                </a:solidFill>
                <a:highlight>
                  <a:schemeClr val="lt1"/>
                </a:highlight>
                <a:latin typeface="Helvetica Neue Light"/>
                <a:ea typeface="Helvetica Neue Light"/>
                <a:cs typeface="Helvetica Neue Light"/>
                <a:sym typeface="Helvetica Neue Light"/>
              </a:rPr>
              <a:t>Crea un repositorio en GitHub.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1132" name="Google Shape;1132;p1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33" name="Google Shape;1133;p145"/>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1134" name="Google Shape;1134;p145"/>
          <p:cNvSpPr/>
          <p:nvPr/>
        </p:nvSpPr>
        <p:spPr>
          <a:xfrm>
            <a:off x="4879825" y="877350"/>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000" u="none" cap="none" strike="noStrike">
                <a:solidFill>
                  <a:srgbClr val="FFFFFF"/>
                </a:solidFill>
                <a:latin typeface="Helvetica Neue"/>
                <a:ea typeface="Helvetica Neue"/>
                <a:cs typeface="Helvetica Neue"/>
                <a:sym typeface="Helvetica Neue"/>
              </a:rPr>
              <a:t>10</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8"/>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GIT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graphicFrame>
        <p:nvGraphicFramePr>
          <p:cNvPr id="1139" name="Google Shape;1139;p146"/>
          <p:cNvGraphicFramePr/>
          <p:nvPr/>
        </p:nvGraphicFramePr>
        <p:xfrm>
          <a:off x="153263" y="344100"/>
          <a:ext cx="3000000" cy="3000000"/>
        </p:xfrm>
        <a:graphic>
          <a:graphicData uri="http://schemas.openxmlformats.org/drawingml/2006/table">
            <a:tbl>
              <a:tblPr>
                <a:noFill/>
                <a:tableStyleId>{A1CDCE53-FD21-4CAC-8832-BFD07E966004}</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u="none" cap="none" strike="noStrike">
                          <a:solidFill>
                            <a:schemeClr val="dk1"/>
                          </a:solidFill>
                          <a:latin typeface="Anton"/>
                          <a:ea typeface="Anton"/>
                          <a:cs typeface="Anton"/>
                          <a:sym typeface="Anton"/>
                        </a:rPr>
                        <a:t>CREAR REPOSITORIO EN GITHUB</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FFB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Formato: </a:t>
                      </a:r>
                      <a:r>
                        <a:rPr lang="en-GB">
                          <a:solidFill>
                            <a:schemeClr val="dk1"/>
                          </a:solidFill>
                          <a:latin typeface="Helvetica Neue Light"/>
                          <a:ea typeface="Helvetica Neue Light"/>
                          <a:cs typeface="Helvetica Neue Light"/>
                          <a:sym typeface="Helvetica Neue Light"/>
                        </a:rPr>
                        <a:t>Li</a:t>
                      </a:r>
                      <a:r>
                        <a:rPr lang="en-GB" u="none" cap="none" strike="noStrike">
                          <a:solidFill>
                            <a:schemeClr val="dk1"/>
                          </a:solidFill>
                          <a:latin typeface="Helvetica Neue Light"/>
                          <a:ea typeface="Helvetica Neue Light"/>
                          <a:cs typeface="Helvetica Neue Light"/>
                          <a:sym typeface="Helvetica Neue Light"/>
                        </a:rPr>
                        <a:t>nk al repositorio de GitHub. Debe tener el nombre </a:t>
                      </a:r>
                      <a:r>
                        <a:rPr lang="en-GB"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u="none" cap="none" strike="noStrike">
                          <a:solidFill>
                            <a:schemeClr val="dk1"/>
                          </a:solidFill>
                          <a:latin typeface="Helvetica Neue Light"/>
                          <a:ea typeface="Helvetica Neue Light"/>
                          <a:cs typeface="Helvetica Neue Light"/>
                          <a:sym typeface="Helvetica Neue Light"/>
                        </a:rPr>
                        <a:t>. </a:t>
                      </a:r>
                      <a:endParaRPr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Sugerencia: </a:t>
                      </a:r>
                      <a:r>
                        <a:rPr lang="en-GB">
                          <a:latin typeface="Helvetica Neue Light"/>
                          <a:ea typeface="Helvetica Neue Light"/>
                          <a:cs typeface="Helvetica Neue Light"/>
                          <a:sym typeface="Helvetica Neue Light"/>
                        </a:rPr>
                        <a:t>U</a:t>
                      </a:r>
                      <a:r>
                        <a:rPr lang="en-GB" u="none" cap="none" strike="noStrike">
                          <a:latin typeface="Helvetica Neue Light"/>
                          <a:ea typeface="Helvetica Neue Light"/>
                          <a:cs typeface="Helvetica Neue Light"/>
                          <a:sym typeface="Helvetica Neue Light"/>
                        </a:rPr>
                        <a:t>tilizar la consola/terminal para subir tu repositorio.</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r>
                        <a:rPr b="1" lang="en-GB" sz="1600" u="none" cap="none" strike="noStrike"/>
                        <a:t>&gt;&gt;</a:t>
                      </a:r>
                      <a:r>
                        <a:rPr b="1" lang="en-GB" sz="1600" u="none" cap="none" strike="noStrike">
                          <a:solidFill>
                            <a:srgbClr val="4D5156"/>
                          </a:solidFill>
                        </a:rPr>
                        <a:t> </a:t>
                      </a:r>
                      <a:r>
                        <a:rPr b="1" lang="en-GB" sz="1600" u="none" cap="none" strike="noStrike">
                          <a:latin typeface="Helvetica Neue"/>
                          <a:ea typeface="Helvetica Neue"/>
                          <a:cs typeface="Helvetica Neue"/>
                          <a:sym typeface="Helvetica Neue"/>
                        </a:rPr>
                        <a:t>Consigna:</a:t>
                      </a:r>
                      <a:r>
                        <a:rPr lang="en-GB" sz="1600" u="none" cap="none" strike="noStrike">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C</a:t>
                      </a:r>
                      <a:r>
                        <a:rPr lang="en-GB" sz="1600" u="none" cap="none" strike="noStrike">
                          <a:solidFill>
                            <a:schemeClr val="dk1"/>
                          </a:solidFill>
                          <a:latin typeface="Helvetica Neue Light"/>
                          <a:ea typeface="Helvetica Neue Light"/>
                          <a:cs typeface="Helvetica Neue Light"/>
                          <a:sym typeface="Helvetica Neue Light"/>
                        </a:rPr>
                        <a:t>rear un repositorio en GitHub. </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t/>
                      </a:r>
                      <a:endParaRPr b="1" sz="16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600" u="none" cap="none" strike="noStrike"/>
                        <a:t>&gt;&gt; </a:t>
                      </a:r>
                      <a:r>
                        <a:rPr b="1" lang="en-GB"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u="none" cap="none" strike="noStrike">
                          <a:solidFill>
                            <a:schemeClr val="dk1"/>
                          </a:solidFill>
                          <a:latin typeface="Helvetica Neue Light"/>
                          <a:ea typeface="Helvetica Neue Light"/>
                          <a:cs typeface="Helvetica Neue Light"/>
                          <a:sym typeface="Helvetica Neue Light"/>
                        </a:rPr>
                        <a:t>Sube los avances que tengas de tu proyecto hasta el momento en el repositorio.</a:t>
                      </a:r>
                      <a:endParaRPr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u="none" cap="none" strike="noStrike">
                          <a:solidFill>
                            <a:schemeClr val="dk1"/>
                          </a:solidFill>
                          <a:latin typeface="Helvetica Neue Light"/>
                          <a:ea typeface="Helvetica Neue Light"/>
                          <a:cs typeface="Helvetica Neue Light"/>
                          <a:sym typeface="Helvetica Neue Light"/>
                        </a:rPr>
                        <a:t>De ahora en más, continuarás el trabajo en el repositorio del proyecto directamente en GitHub, y utilizarás el Public URL para la presentación del mismo.</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700"/>
                    </a:p>
                    <a:p>
                      <a:pPr indent="0" lvl="0" marL="0" marR="0" rtl="0" algn="l">
                        <a:lnSpc>
                          <a:spcPct val="100000"/>
                        </a:lnSpc>
                        <a:spcBef>
                          <a:spcPts val="0"/>
                        </a:spcBef>
                        <a:spcAft>
                          <a:spcPts val="0"/>
                        </a:spcAft>
                        <a:buClr>
                          <a:schemeClr val="dk1"/>
                        </a:buClr>
                        <a:buSzPts val="1100"/>
                        <a:buFont typeface="Arial"/>
                        <a:buNone/>
                      </a:pPr>
                      <a:r>
                        <a:rPr b="1" lang="en-GB" sz="1600" u="none" cap="none" strike="noStrike"/>
                        <a:t>&gt;&gt; Ejemplo:</a:t>
                      </a:r>
                      <a:endParaRPr b="1" sz="1600" u="none" cap="none" strike="noStrike"/>
                    </a:p>
                    <a:p>
                      <a:pPr indent="0" lvl="0" marL="0" marR="0" rtl="0" algn="l">
                        <a:lnSpc>
                          <a:spcPct val="100000"/>
                        </a:lnSpc>
                        <a:spcBef>
                          <a:spcPts val="0"/>
                        </a:spcBef>
                        <a:spcAft>
                          <a:spcPts val="0"/>
                        </a:spcAft>
                        <a:buClr>
                          <a:schemeClr val="dk1"/>
                        </a:buClr>
                        <a:buSzPts val="1100"/>
                        <a:buFont typeface="Arial"/>
                        <a:buNone/>
                      </a:pPr>
                      <a:r>
                        <a:rPr lang="en-GB" sz="1600" u="sng" cap="none" strike="noStrike">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Link al repositorio</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140" name="Google Shape;1140;p14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141" name="Google Shape;1141;p146"/>
          <p:cNvPicPr preferRelativeResize="0"/>
          <p:nvPr/>
        </p:nvPicPr>
        <p:blipFill rotWithShape="1">
          <a:blip r:embed="rId5">
            <a:alphaModFix/>
          </a:blip>
          <a:srcRect b="0" l="0" r="0" t="0"/>
          <a:stretch/>
        </p:blipFill>
        <p:spPr>
          <a:xfrm>
            <a:off x="7082025" y="1238250"/>
            <a:ext cx="1672425" cy="65146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145" name="Shape 1145"/>
        <p:cNvGrpSpPr/>
        <p:nvPr/>
      </p:nvGrpSpPr>
      <p:grpSpPr>
        <a:xfrm>
          <a:off x="0" y="0"/>
          <a:ext cx="0" cy="0"/>
          <a:chOff x="0" y="0"/>
          <a:chExt cx="0" cy="0"/>
        </a:xfrm>
      </p:grpSpPr>
      <p:sp>
        <p:nvSpPr>
          <p:cNvPr id="1146" name="Google Shape;1146;p14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1147" name="Google Shape;1147;p14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1148" name="Google Shape;1148;p14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48"/>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n-GB" sz="1800" u="sng" cap="none" strike="noStrike">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Git &amp; Github</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u="none" cap="none" strike="noStrike">
                <a:solidFill>
                  <a:schemeClr val="dk1"/>
                </a:solidFill>
                <a:latin typeface="Helvetica Neue"/>
                <a:ea typeface="Helvetica Neue"/>
                <a:cs typeface="Helvetica Neue"/>
                <a:sym typeface="Helvetica Neue"/>
              </a:rPr>
              <a:t>TE LO EXPLICO CON GATITOS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n-GB" sz="1800" u="sng" cap="none" strike="noStrike">
                <a:solidFill>
                  <a:schemeClr val="accent1"/>
                </a:solidFill>
                <a:latin typeface="Helvetica Neue Light"/>
                <a:ea typeface="Helvetica Neue Light"/>
                <a:cs typeface="Helvetica Neue Light"/>
                <a:sym typeface="Helvetica Neue Light"/>
                <a:hlinkClick r:id="rId4">
                  <a:extLst>
                    <a:ext uri="{A12FA001-AC4F-418D-AE19-62706E023703}">
                      <ahyp:hlinkClr val="tx"/>
                    </a:ext>
                  </a:extLst>
                </a:hlinkClick>
              </a:rPr>
              <a:t>Páginas de Github</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u="none" cap="none" strike="noStrike">
                <a:solidFill>
                  <a:schemeClr val="dk1"/>
                </a:solidFill>
                <a:latin typeface="Helvetica Neue"/>
                <a:ea typeface="Helvetica Neue"/>
                <a:cs typeface="Helvetica Neue"/>
                <a:sym typeface="Helvetica Neue"/>
              </a:rPr>
              <a:t>GitHub Pages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154" name="Google Shape;1154;p148"/>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1155" name="Google Shape;1155;p148"/>
          <p:cNvPicPr preferRelativeResize="0"/>
          <p:nvPr/>
        </p:nvPicPr>
        <p:blipFill rotWithShape="1">
          <a:blip r:embed="rId6">
            <a:alphaModFix/>
          </a:blip>
          <a:srcRect b="0" l="0" r="0" t="0"/>
          <a:stretch/>
        </p:blipFill>
        <p:spPr>
          <a:xfrm>
            <a:off x="7411525" y="127700"/>
            <a:ext cx="1634174" cy="639850"/>
          </a:xfrm>
          <a:prstGeom prst="rect">
            <a:avLst/>
          </a:prstGeom>
          <a:noFill/>
          <a:ln>
            <a:noFill/>
          </a:ln>
        </p:spPr>
      </p:pic>
      <p:sp>
        <p:nvSpPr>
          <p:cNvPr id="1156" name="Google Shape;1156;p148"/>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7" name="Google Shape;1157;p148"/>
          <p:cNvPicPr preferRelativeResize="0"/>
          <p:nvPr/>
        </p:nvPicPr>
        <p:blipFill rotWithShape="1">
          <a:blip r:embed="rId7">
            <a:alphaModFix/>
          </a:blip>
          <a:srcRect b="0" l="0" r="0" t="0"/>
          <a:stretch/>
        </p:blipFill>
        <p:spPr>
          <a:xfrm>
            <a:off x="1831534" y="1997140"/>
            <a:ext cx="545131" cy="54513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1" name="Shape 1161"/>
        <p:cNvGrpSpPr/>
        <p:nvPr/>
      </p:nvGrpSpPr>
      <p:grpSpPr>
        <a:xfrm>
          <a:off x="0" y="0"/>
          <a:ext cx="0" cy="0"/>
          <a:chOff x="0" y="0"/>
          <a:chExt cx="0" cy="0"/>
        </a:xfrm>
      </p:grpSpPr>
      <p:sp>
        <p:nvSpPr>
          <p:cNvPr id="1162" name="Google Shape;1162;p14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163" name="Google Shape;1163;p14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7" name="Shape 1167"/>
        <p:cNvGrpSpPr/>
        <p:nvPr/>
      </p:nvGrpSpPr>
      <p:grpSpPr>
        <a:xfrm>
          <a:off x="0" y="0"/>
          <a:ext cx="0" cy="0"/>
          <a:chOff x="0" y="0"/>
          <a:chExt cx="0" cy="0"/>
        </a:xfrm>
      </p:grpSpPr>
      <p:sp>
        <p:nvSpPr>
          <p:cNvPr id="1168" name="Google Shape;1168;p150"/>
          <p:cNvSpPr txBox="1"/>
          <p:nvPr/>
        </p:nvSpPr>
        <p:spPr>
          <a:xfrm>
            <a:off x="1956450" y="97382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169" name="Google Shape;1169;p150"/>
          <p:cNvSpPr txBox="1"/>
          <p:nvPr/>
        </p:nvSpPr>
        <p:spPr>
          <a:xfrm>
            <a:off x="1885350" y="1962925"/>
            <a:ext cx="5373300" cy="2600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n-GB" sz="2200" u="none" cap="none" strike="noStrike">
                <a:solidFill>
                  <a:srgbClr val="E0FF00"/>
                </a:solidFill>
                <a:latin typeface="Helvetica Neue Light"/>
                <a:ea typeface="Helvetica Neue Light"/>
                <a:cs typeface="Helvetica Neue Light"/>
                <a:sym typeface="Helvetica Neue Light"/>
              </a:rPr>
              <a:t>Repositorio en Github .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n-GB" sz="2200" u="none" cap="none" strike="noStrike">
                <a:solidFill>
                  <a:srgbClr val="E0FF00"/>
                </a:solidFill>
                <a:latin typeface="Helvetica Neue Light"/>
                <a:ea typeface="Helvetica Neue Light"/>
                <a:cs typeface="Helvetica Neue Light"/>
                <a:sym typeface="Helvetica Neue Light"/>
              </a:rPr>
              <a:t>Creación de un repositorio para el proyecto.</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n-GB" sz="2200" u="none" cap="none" strike="noStrike">
                <a:solidFill>
                  <a:srgbClr val="E0FF00"/>
                </a:solidFill>
                <a:latin typeface="Helvetica Neue Light"/>
                <a:ea typeface="Helvetica Neue Light"/>
                <a:cs typeface="Helvetica Neue Light"/>
                <a:sym typeface="Helvetica Neue Light"/>
              </a:rPr>
              <a:t>Cómo subir el proyecto al repositorio usando los comandos de Git.</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3" name="Shape 1173"/>
        <p:cNvGrpSpPr/>
        <p:nvPr/>
      </p:nvGrpSpPr>
      <p:grpSpPr>
        <a:xfrm>
          <a:off x="0" y="0"/>
          <a:ext cx="0" cy="0"/>
          <a:chOff x="0" y="0"/>
          <a:chExt cx="0" cy="0"/>
        </a:xfrm>
      </p:grpSpPr>
      <p:sp>
        <p:nvSpPr>
          <p:cNvPr id="1174" name="Google Shape;1174;p151"/>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175" name="Google Shape;1175;p151"/>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46" name="Shape 246"/>
        <p:cNvGrpSpPr/>
        <p:nvPr/>
      </p:nvGrpSpPr>
      <p:grpSpPr>
        <a:xfrm>
          <a:off x="0" y="0"/>
          <a:ext cx="0" cy="0"/>
          <a:chOff x="0" y="0"/>
          <a:chExt cx="0" cy="0"/>
        </a:xfrm>
      </p:grpSpPr>
      <p:pic>
        <p:nvPicPr>
          <p:cNvPr id="247" name="Google Shape;247;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8" name="Google Shape;248;p39"/>
          <p:cNvSpPr txBox="1"/>
          <p:nvPr/>
        </p:nvSpPr>
        <p:spPr>
          <a:xfrm>
            <a:off x="3251099" y="508500"/>
            <a:ext cx="2641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chemeClr val="dk1"/>
              </a:buClr>
              <a:buSzPts val="1100"/>
              <a:buFont typeface="Arial"/>
              <a:buNone/>
            </a:pPr>
            <a:r>
              <a:rPr b="0" i="1" lang="en-GB" sz="4000" u="none" cap="none" strike="noStrike">
                <a:solidFill>
                  <a:schemeClr val="dk1"/>
                </a:solidFill>
                <a:latin typeface="Anton"/>
                <a:ea typeface="Anton"/>
                <a:cs typeface="Anton"/>
                <a:sym typeface="Anton"/>
              </a:rPr>
              <a:t>¿QUÉ ES GIT?</a:t>
            </a:r>
            <a:endParaRPr b="0" i="1" sz="4000" u="none" cap="none" strike="noStrike">
              <a:solidFill>
                <a:srgbClr val="000000"/>
              </a:solidFill>
              <a:latin typeface="Anton"/>
              <a:ea typeface="Anton"/>
              <a:cs typeface="Anton"/>
              <a:sym typeface="Anton"/>
            </a:endParaRPr>
          </a:p>
        </p:txBody>
      </p:sp>
      <p:sp>
        <p:nvSpPr>
          <p:cNvPr id="249" name="Google Shape;249;p39"/>
          <p:cNvSpPr txBox="1"/>
          <p:nvPr/>
        </p:nvSpPr>
        <p:spPr>
          <a:xfrm>
            <a:off x="351900" y="4278725"/>
            <a:ext cx="8440200" cy="39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1" lang="en-GB" sz="1100" u="none" cap="none" strike="noStrike">
                <a:solidFill>
                  <a:schemeClr val="dk1"/>
                </a:solidFill>
                <a:latin typeface="Helvetica Neue"/>
                <a:ea typeface="Helvetica Neue"/>
                <a:cs typeface="Helvetica Neue"/>
                <a:sym typeface="Helvetica Neue"/>
              </a:rPr>
              <a:t>Nota:</a:t>
            </a:r>
            <a:r>
              <a:rPr b="0" i="1" lang="en-GB" sz="1100" u="none" cap="none" strike="noStrike">
                <a:solidFill>
                  <a:schemeClr val="dk1"/>
                </a:solidFill>
                <a:latin typeface="Helvetica Neue Light"/>
                <a:ea typeface="Helvetica Neue Light"/>
                <a:cs typeface="Helvetica Neue Light"/>
                <a:sym typeface="Helvetica Neue Light"/>
              </a:rPr>
              <a:t> toda la información de esta unidad la puedes encontrar en más detalle en la página oficial de Git : </a:t>
            </a:r>
            <a:r>
              <a:rPr b="0" i="1" lang="en-GB" sz="1100" u="sng" cap="none" strike="noStrike">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https://git-scm.com/book/es/v1/</a:t>
            </a:r>
            <a:r>
              <a:rPr b="0" i="1" lang="en-GB" sz="1100" u="none" cap="none" strike="noStrike">
                <a:solidFill>
                  <a:schemeClr val="dk1"/>
                </a:solidFill>
                <a:latin typeface="Helvetica Neue Light"/>
                <a:ea typeface="Helvetica Neue Light"/>
                <a:cs typeface="Helvetica Neue Light"/>
                <a:sym typeface="Helvetica Neue Light"/>
              </a:rPr>
              <a:t> </a:t>
            </a:r>
            <a:br>
              <a:rPr b="0" i="0" lang="en-GB" sz="1300" u="none" cap="none" strike="noStrike">
                <a:solidFill>
                  <a:schemeClr val="dk1"/>
                </a:solidFill>
                <a:latin typeface="Helvetica Neue Light"/>
                <a:ea typeface="Helvetica Neue Light"/>
                <a:cs typeface="Helvetica Neue Light"/>
                <a:sym typeface="Helvetica Neue Light"/>
              </a:rPr>
            </a:b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250" name="Google Shape;250;p39"/>
          <p:cNvSpPr txBox="1"/>
          <p:nvPr/>
        </p:nvSpPr>
        <p:spPr>
          <a:xfrm>
            <a:off x="404875" y="1642525"/>
            <a:ext cx="8440200" cy="1887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251" name="Google Shape;251;p39"/>
          <p:cNvPicPr preferRelativeResize="0"/>
          <p:nvPr/>
        </p:nvPicPr>
        <p:blipFill rotWithShape="1">
          <a:blip r:embed="rId5">
            <a:alphaModFix/>
          </a:blip>
          <a:srcRect b="0" l="0" r="0" t="0"/>
          <a:stretch/>
        </p:blipFill>
        <p:spPr>
          <a:xfrm>
            <a:off x="3494175" y="3377727"/>
            <a:ext cx="2155645" cy="90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7" name="Google Shape;257;p40"/>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GIT:</a:t>
            </a:r>
            <a:r>
              <a:rPr b="0" i="1" lang="en-GB"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pic>
        <p:nvPicPr>
          <p:cNvPr id="258" name="Google Shape;258;p40"/>
          <p:cNvPicPr preferRelativeResize="0"/>
          <p:nvPr/>
        </p:nvPicPr>
        <p:blipFill rotWithShape="1">
          <a:blip r:embed="rId4">
            <a:alphaModFix/>
          </a:blip>
          <a:srcRect b="0" l="0" r="0" t="0"/>
          <a:stretch/>
        </p:blipFill>
        <p:spPr>
          <a:xfrm>
            <a:off x="1936677" y="1453425"/>
            <a:ext cx="4992674" cy="2903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4" name="Google Shape;264;p41"/>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1"/>
          <p:cNvSpPr txBox="1"/>
          <p:nvPr/>
        </p:nvSpPr>
        <p:spPr>
          <a:xfrm>
            <a:off x="1621475" y="1397000"/>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Con GIT, </a:t>
            </a:r>
            <a:r>
              <a:rPr b="1" i="0" lang="en-GB" sz="1800" u="none" cap="none" strike="noStrike">
                <a:solidFill>
                  <a:srgbClr val="000000"/>
                </a:solidFill>
                <a:latin typeface="Helvetica Neue"/>
                <a:ea typeface="Helvetica Neue"/>
                <a:cs typeface="Helvetica Neue"/>
                <a:sym typeface="Helvetica Neue"/>
              </a:rPr>
              <a:t>podemos ir a versiones anteriores</a:t>
            </a:r>
            <a:r>
              <a:rPr b="0" i="0" lang="en-GB" sz="1800" u="none" cap="none" strike="noStrike">
                <a:solidFill>
                  <a:srgbClr val="000000"/>
                </a:solidFill>
                <a:latin typeface="Helvetica Neue Light"/>
                <a:ea typeface="Helvetica Neue Light"/>
                <a:cs typeface="Helvetica Neue Light"/>
                <a:sym typeface="Helvetica Neue Light"/>
              </a:rPr>
              <a:t>, muy útil para errores, y para la organización.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6" name="Google Shape;266;p41"/>
          <p:cNvPicPr preferRelativeResize="0"/>
          <p:nvPr/>
        </p:nvPicPr>
        <p:blipFill rotWithShape="1">
          <a:blip r:embed="rId4">
            <a:alphaModFix/>
          </a:blip>
          <a:srcRect b="0" l="0" r="0" t="0"/>
          <a:stretch/>
        </p:blipFill>
        <p:spPr>
          <a:xfrm>
            <a:off x="1915108" y="2289075"/>
            <a:ext cx="5035825" cy="1809275"/>
          </a:xfrm>
          <a:prstGeom prst="rect">
            <a:avLst/>
          </a:prstGeom>
          <a:noFill/>
          <a:ln>
            <a:noFill/>
          </a:ln>
        </p:spPr>
      </p:pic>
      <p:sp>
        <p:nvSpPr>
          <p:cNvPr id="267" name="Google Shape;267;p41"/>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GIT:</a:t>
            </a:r>
            <a:r>
              <a:rPr b="0" i="1" lang="en-GB"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3" name="Google Shape;273;p42"/>
          <p:cNvPicPr preferRelativeResize="0"/>
          <p:nvPr/>
        </p:nvPicPr>
        <p:blipFill rotWithShape="1">
          <a:blip r:embed="rId4">
            <a:alphaModFix/>
          </a:blip>
          <a:srcRect b="0" l="0" r="0" t="0"/>
          <a:stretch/>
        </p:blipFill>
        <p:spPr>
          <a:xfrm>
            <a:off x="2848350" y="1070415"/>
            <a:ext cx="5358940" cy="3581834"/>
          </a:xfrm>
          <a:prstGeom prst="rect">
            <a:avLst/>
          </a:prstGeom>
          <a:noFill/>
          <a:ln>
            <a:noFill/>
          </a:ln>
        </p:spPr>
      </p:pic>
      <p:sp>
        <p:nvSpPr>
          <p:cNvPr id="274" name="Google Shape;274;p42"/>
          <p:cNvSpPr txBox="1"/>
          <p:nvPr/>
        </p:nvSpPr>
        <p:spPr>
          <a:xfrm>
            <a:off x="194875" y="1399750"/>
            <a:ext cx="2647500" cy="6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Helvetica Neue"/>
                <a:ea typeface="Helvetica Neue"/>
                <a:cs typeface="Helvetica Neue"/>
                <a:sym typeface="Helvetica Neue"/>
              </a:rPr>
              <a:t>1er estado</a:t>
            </a:r>
            <a:r>
              <a:rPr b="0" i="0" lang="en-GB" sz="1400" u="none" cap="none" strike="noStrike">
                <a:solidFill>
                  <a:srgbClr val="000000"/>
                </a:solidFill>
                <a:latin typeface="Helvetica Neue Light"/>
                <a:ea typeface="Helvetica Neue Light"/>
                <a:cs typeface="Helvetica Neue Light"/>
                <a:sym typeface="Helvetica Neue Light"/>
              </a:rPr>
              <a:t> (el que trabajamos)</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a:t>
            </a:r>
            <a:r>
              <a:rPr b="0" i="1" lang="en-GB" sz="1400" u="none" cap="none" strike="noStrike">
                <a:solidFill>
                  <a:srgbClr val="000000"/>
                </a:solidFill>
                <a:latin typeface="Helvetica Neue Light"/>
                <a:ea typeface="Helvetica Neue Light"/>
                <a:cs typeface="Helvetica Neue Light"/>
                <a:sym typeface="Helvetica Neue Light"/>
              </a:rPr>
              <a:t>preparamos las cajas</a:t>
            </a:r>
            <a:r>
              <a:rPr b="0" i="0" lang="en-GB"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75" name="Google Shape;275;p42"/>
          <p:cNvSpPr txBox="1"/>
          <p:nvPr/>
        </p:nvSpPr>
        <p:spPr>
          <a:xfrm>
            <a:off x="194875" y="2581150"/>
            <a:ext cx="2647500" cy="6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Helvetica Neue"/>
                <a:ea typeface="Helvetica Neue"/>
                <a:cs typeface="Helvetica Neue"/>
                <a:sym typeface="Helvetica Neue"/>
              </a:rPr>
              <a:t>2do estado</a:t>
            </a:r>
            <a:r>
              <a:rPr b="0" i="0" lang="en-GB" sz="1400" u="none" cap="none" strike="noStrike">
                <a:solidFill>
                  <a:srgbClr val="000000"/>
                </a:solidFill>
                <a:latin typeface="Helvetica Neue Light"/>
                <a:ea typeface="Helvetica Neue Light"/>
                <a:cs typeface="Helvetica Neue Light"/>
                <a:sym typeface="Helvetica Neue Light"/>
              </a:rPr>
              <a:t> (archivos listos)</a:t>
            </a:r>
            <a:br>
              <a:rPr b="0" i="0" lang="en-GB" sz="1400" u="none" cap="none" strike="noStrike">
                <a:solidFill>
                  <a:srgbClr val="000000"/>
                </a:solidFill>
                <a:latin typeface="Helvetica Neue Light"/>
                <a:ea typeface="Helvetica Neue Light"/>
                <a:cs typeface="Helvetica Neue Light"/>
                <a:sym typeface="Helvetica Neue Light"/>
              </a:rPr>
            </a:br>
            <a:r>
              <a:rPr b="0" i="0" lang="en-GB" sz="1400" u="none" cap="none" strike="noStrike">
                <a:solidFill>
                  <a:srgbClr val="000000"/>
                </a:solidFill>
                <a:latin typeface="Helvetica Neue Light"/>
                <a:ea typeface="Helvetica Neue Light"/>
                <a:cs typeface="Helvetica Neue Light"/>
                <a:sym typeface="Helvetica Neue Light"/>
              </a:rPr>
              <a:t>“</a:t>
            </a:r>
            <a:r>
              <a:rPr b="0" i="1" lang="en-GB" sz="1400" u="none" cap="none" strike="noStrike">
                <a:solidFill>
                  <a:srgbClr val="000000"/>
                </a:solidFill>
                <a:latin typeface="Helvetica Neue Light"/>
                <a:ea typeface="Helvetica Neue Light"/>
                <a:cs typeface="Helvetica Neue Light"/>
                <a:sym typeface="Helvetica Neue Light"/>
              </a:rPr>
              <a:t>agregamos las cajas listas</a:t>
            </a:r>
            <a:r>
              <a:rPr b="0" i="0" lang="en-GB"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76" name="Google Shape;276;p42"/>
          <p:cNvSpPr txBox="1"/>
          <p:nvPr/>
        </p:nvSpPr>
        <p:spPr>
          <a:xfrm>
            <a:off x="194875" y="3648600"/>
            <a:ext cx="2891400" cy="7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Helvetica Neue"/>
                <a:ea typeface="Helvetica Neue"/>
                <a:cs typeface="Helvetica Neue"/>
                <a:sym typeface="Helvetica Neue"/>
              </a:rPr>
              <a:t>3er estado</a:t>
            </a:r>
            <a:r>
              <a:rPr b="0" i="0" lang="en-GB" sz="1400" u="none" cap="none" strike="noStrike">
                <a:solidFill>
                  <a:srgbClr val="000000"/>
                </a:solidFill>
                <a:latin typeface="Helvetica Neue Light"/>
                <a:ea typeface="Helvetica Neue Light"/>
                <a:cs typeface="Helvetica Neue Light"/>
                <a:sym typeface="Helvetica Neue Light"/>
              </a:rPr>
              <a:t> (registro de todos los archivos) “</a:t>
            </a:r>
            <a:r>
              <a:rPr b="0" i="1" lang="en-GB" sz="1400" u="none" cap="none" strike="noStrike">
                <a:solidFill>
                  <a:srgbClr val="000000"/>
                </a:solidFill>
                <a:latin typeface="Helvetica Neue Light"/>
                <a:ea typeface="Helvetica Neue Light"/>
                <a:cs typeface="Helvetica Neue Light"/>
                <a:sym typeface="Helvetica Neue Light"/>
              </a:rPr>
              <a:t>lote listo</a:t>
            </a:r>
            <a:r>
              <a:rPr b="0" i="0" lang="en-GB"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77" name="Google Shape;277;p42"/>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GIT:</a:t>
            </a:r>
            <a:r>
              <a:rPr b="0" i="1" lang="en-GB" sz="4000" u="none" cap="none" strike="noStrike">
                <a:solidFill>
                  <a:schemeClr val="dk1"/>
                </a:solidFill>
                <a:latin typeface="Anton"/>
                <a:ea typeface="Anton"/>
                <a:cs typeface="Anton"/>
                <a:sym typeface="Anton"/>
              </a:rPr>
              <a:t>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3" name="Google Shape;283;p43"/>
          <p:cNvSpPr txBox="1"/>
          <p:nvPr/>
        </p:nvSpPr>
        <p:spPr>
          <a:xfrm>
            <a:off x="1453047" y="550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chemeClr val="dk1"/>
              </a:buClr>
              <a:buSzPts val="1100"/>
              <a:buFont typeface="Arial"/>
              <a:buNone/>
            </a:pPr>
            <a:r>
              <a:rPr b="0" i="1" lang="en-GB" sz="4000" u="none" cap="none" strike="noStrike">
                <a:solidFill>
                  <a:schemeClr val="dk1"/>
                </a:solidFill>
                <a:latin typeface="Anton"/>
                <a:ea typeface="Anton"/>
                <a:cs typeface="Anton"/>
                <a:sym typeface="Anton"/>
              </a:rPr>
              <a:t>¿QUÉ ES GITHUB?</a:t>
            </a:r>
            <a:endParaRPr b="0" i="1" sz="4000" u="none" cap="none" strike="noStrike">
              <a:solidFill>
                <a:srgbClr val="000000"/>
              </a:solidFill>
              <a:latin typeface="Anton"/>
              <a:ea typeface="Anton"/>
              <a:cs typeface="Anton"/>
              <a:sym typeface="Anton"/>
            </a:endParaRPr>
          </a:p>
        </p:txBody>
      </p:sp>
      <p:pic>
        <p:nvPicPr>
          <p:cNvPr id="284" name="Google Shape;284;p43"/>
          <p:cNvPicPr preferRelativeResize="0"/>
          <p:nvPr/>
        </p:nvPicPr>
        <p:blipFill rotWithShape="1">
          <a:blip r:embed="rId4">
            <a:alphaModFix/>
          </a:blip>
          <a:srcRect b="0" l="0" r="0" t="0"/>
          <a:stretch/>
        </p:blipFill>
        <p:spPr>
          <a:xfrm>
            <a:off x="1475775" y="1519528"/>
            <a:ext cx="6491314" cy="306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88" name="Shape 288"/>
        <p:cNvGrpSpPr/>
        <p:nvPr/>
      </p:nvGrpSpPr>
      <p:grpSpPr>
        <a:xfrm>
          <a:off x="0" y="0"/>
          <a:ext cx="0" cy="0"/>
          <a:chOff x="0" y="0"/>
          <a:chExt cx="0" cy="0"/>
        </a:xfrm>
      </p:grpSpPr>
      <p:pic>
        <p:nvPicPr>
          <p:cNvPr id="289" name="Google Shape;289;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0" name="Google Shape;290;p44"/>
          <p:cNvSpPr txBox="1"/>
          <p:nvPr/>
        </p:nvSpPr>
        <p:spPr>
          <a:xfrm>
            <a:off x="799300" y="1121075"/>
            <a:ext cx="73128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Git es uno de los sistemas de control de versiones más populares entre los desarrolladores. Y parte de su popularidad se la debe a GitHub, </a:t>
            </a:r>
            <a:r>
              <a:rPr b="1" i="0" lang="en-GB" sz="2400" u="none" cap="none" strike="noStrike">
                <a:solidFill>
                  <a:srgbClr val="000000"/>
                </a:solidFill>
                <a:latin typeface="Helvetica Neue"/>
                <a:ea typeface="Helvetica Neue"/>
                <a:cs typeface="Helvetica Neue"/>
                <a:sym typeface="Helvetica Neue"/>
              </a:rPr>
              <a:t>un excelente servicio de alojamiento de repositorios de software con este sistema</a:t>
            </a:r>
            <a:r>
              <a:rPr b="0" i="0" lang="en-GB" sz="2400" u="none" cap="none" strike="noStrike">
                <a:solidFill>
                  <a:srgbClr val="000000"/>
                </a:solidFill>
                <a:latin typeface="Helvetica Neue Light"/>
                <a:ea typeface="Helvetica Neue Light"/>
                <a:cs typeface="Helvetica Neue Light"/>
                <a:sym typeface="Helvetica Neue Light"/>
              </a:rPr>
              <a:t>. </a:t>
            </a:r>
            <a:endParaRPr b="0" i="0" sz="24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1300"/>
              </a:spcBef>
              <a:spcAft>
                <a:spcPts val="130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¡Lo veremos la próxima clase!</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4" name="Shape 294"/>
        <p:cNvGrpSpPr/>
        <p:nvPr/>
      </p:nvGrpSpPr>
      <p:grpSpPr>
        <a:xfrm>
          <a:off x="0" y="0"/>
          <a:ext cx="0" cy="0"/>
          <a:chOff x="0" y="0"/>
          <a:chExt cx="0" cy="0"/>
        </a:xfrm>
      </p:grpSpPr>
      <p:sp>
        <p:nvSpPr>
          <p:cNvPr id="295" name="Google Shape;295;p45"/>
          <p:cNvSpPr txBox="1"/>
          <p:nvPr/>
        </p:nvSpPr>
        <p:spPr>
          <a:xfrm>
            <a:off x="1331850" y="2077200"/>
            <a:ext cx="6480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Y CONFIGURACIÓN DE GIT</a:t>
            </a:r>
            <a:endParaRPr b="0" i="1" sz="3600" u="none" cap="none" strike="noStrike">
              <a:solidFill>
                <a:srgbClr val="000000"/>
              </a:solidFill>
              <a:latin typeface="Anton"/>
              <a:ea typeface="Anton"/>
              <a:cs typeface="Anton"/>
              <a:sym typeface="Anton"/>
            </a:endParaRPr>
          </a:p>
        </p:txBody>
      </p:sp>
      <p:pic>
        <p:nvPicPr>
          <p:cNvPr id="296" name="Google Shape;296;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8"/>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12" name="Google Shape;112;p28"/>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13" name="Google Shape;113;p28"/>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2" name="Google Shape;302;p46"/>
          <p:cNvSpPr txBox="1"/>
          <p:nvPr/>
        </p:nvSpPr>
        <p:spPr>
          <a:xfrm>
            <a:off x="1051800" y="559075"/>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1" lang="en-GB" sz="3600" u="none" cap="none" strike="noStrike">
                <a:solidFill>
                  <a:schemeClr val="dk1"/>
                </a:solidFill>
                <a:latin typeface="Anton"/>
                <a:ea typeface="Anton"/>
                <a:cs typeface="Anton"/>
                <a:sym typeface="Anton"/>
              </a:rPr>
              <a:t>INSTALACIÓN Y CONFIGURACIÓN DE GIT</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
        <p:nvSpPr>
          <p:cNvPr id="303" name="Google Shape;303;p46"/>
          <p:cNvSpPr txBox="1"/>
          <p:nvPr/>
        </p:nvSpPr>
        <p:spPr>
          <a:xfrm>
            <a:off x="1454400" y="2055400"/>
            <a:ext cx="6235200" cy="180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Lo primero es lo primero: tienes que instalarlo. Puedes obtenerlo de varias maneras, las dos principales son </a:t>
            </a:r>
            <a:r>
              <a:rPr b="1" i="0" lang="en-GB" sz="2000" u="none" cap="none" strike="noStrike">
                <a:solidFill>
                  <a:schemeClr val="dk1"/>
                </a:solidFill>
                <a:latin typeface="Helvetica Neue"/>
                <a:ea typeface="Helvetica Neue"/>
                <a:cs typeface="Helvetica Neue"/>
                <a:sym typeface="Helvetica Neue"/>
              </a:rPr>
              <a:t>instalarlo desde el código fuente, o instalar un paquete existente para tu plataforma.</a:t>
            </a:r>
            <a:endParaRPr b="1" i="0" sz="2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9" name="Google Shape;309;p47"/>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1 - </a:t>
            </a: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0" lang="en-GB"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 y descarga el paquete de instalación “download (nro versión) for Windows” (o si tienes otro sistema operativo, dirá Mac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10" name="Google Shape;310;p47"/>
          <p:cNvPicPr preferRelativeResize="0"/>
          <p:nvPr/>
        </p:nvPicPr>
        <p:blipFill rotWithShape="1">
          <a:blip r:embed="rId5">
            <a:alphaModFix/>
          </a:blip>
          <a:srcRect b="0" l="0" r="0" t="0"/>
          <a:stretch/>
        </p:blipFill>
        <p:spPr>
          <a:xfrm>
            <a:off x="839513" y="2515475"/>
            <a:ext cx="7464975" cy="1996450"/>
          </a:xfrm>
          <a:prstGeom prst="rect">
            <a:avLst/>
          </a:prstGeom>
          <a:noFill/>
          <a:ln>
            <a:noFill/>
          </a:ln>
        </p:spPr>
      </p:pic>
      <p:sp>
        <p:nvSpPr>
          <p:cNvPr id="311" name="Google Shape;311;p47"/>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7" name="Google Shape;317;p48"/>
          <p:cNvSpPr txBox="1"/>
          <p:nvPr/>
        </p:nvSpPr>
        <p:spPr>
          <a:xfrm>
            <a:off x="891725" y="1410525"/>
            <a:ext cx="76872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2- Ahora debes </a:t>
            </a:r>
            <a:r>
              <a:rPr b="1" i="0" lang="en-GB" sz="1800" u="none" cap="none" strike="noStrike">
                <a:solidFill>
                  <a:srgbClr val="000000"/>
                </a:solidFill>
                <a:highlight>
                  <a:srgbClr val="FFFFFF"/>
                </a:highlight>
                <a:latin typeface="Helvetica Neue"/>
                <a:ea typeface="Helvetica Neue"/>
                <a:cs typeface="Helvetica Neue"/>
                <a:sym typeface="Helvetica Neue"/>
              </a:rPr>
              <a:t>ejecutar el archivo descargado</a:t>
            </a: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 y elegir la carpeta donde ubicar los archivos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18" name="Google Shape;318;p48"/>
          <p:cNvPicPr preferRelativeResize="0"/>
          <p:nvPr/>
        </p:nvPicPr>
        <p:blipFill rotWithShape="1">
          <a:blip r:embed="rId4">
            <a:alphaModFix/>
          </a:blip>
          <a:srcRect b="0" l="0" r="0" t="0"/>
          <a:stretch/>
        </p:blipFill>
        <p:spPr>
          <a:xfrm>
            <a:off x="1945277" y="2314650"/>
            <a:ext cx="5240375" cy="2294675"/>
          </a:xfrm>
          <a:prstGeom prst="rect">
            <a:avLst/>
          </a:prstGeom>
          <a:noFill/>
          <a:ln>
            <a:noFill/>
          </a:ln>
        </p:spPr>
      </p:pic>
      <p:sp>
        <p:nvSpPr>
          <p:cNvPr id="319" name="Google Shape;319;p48"/>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5" name="Google Shape;325;p49"/>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3- Asegúrate de tener seleccionada</a:t>
            </a:r>
            <a:r>
              <a:rPr b="0" i="1" lang="en-GB" sz="1800" u="none" cap="none" strike="noStrike">
                <a:solidFill>
                  <a:srgbClr val="000000"/>
                </a:solidFill>
                <a:latin typeface="Helvetica Neue Light"/>
                <a:ea typeface="Helvetica Neue Light"/>
                <a:cs typeface="Helvetica Neue Light"/>
                <a:sym typeface="Helvetica Neue Light"/>
              </a:rPr>
              <a:t> git bash,</a:t>
            </a:r>
            <a:r>
              <a:rPr b="0" i="0" lang="en-GB" sz="1800" u="none" cap="none" strike="noStrike">
                <a:solidFill>
                  <a:srgbClr val="000000"/>
                </a:solidFill>
                <a:latin typeface="Helvetica Neue Light"/>
                <a:ea typeface="Helvetica Neue Light"/>
                <a:cs typeface="Helvetica Neue Light"/>
                <a:sym typeface="Helvetica Neue Light"/>
              </a:rPr>
              <a:t> que es la herramienta principal con la que trabajaremos. Con esto se terminará la instalación.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26" name="Google Shape;326;p49"/>
          <p:cNvPicPr preferRelativeResize="0"/>
          <p:nvPr/>
        </p:nvPicPr>
        <p:blipFill rotWithShape="1">
          <a:blip r:embed="rId4">
            <a:alphaModFix/>
          </a:blip>
          <a:srcRect b="0" l="0" r="0" t="0"/>
          <a:stretch/>
        </p:blipFill>
        <p:spPr>
          <a:xfrm>
            <a:off x="2245950" y="2216175"/>
            <a:ext cx="4191000" cy="2619375"/>
          </a:xfrm>
          <a:prstGeom prst="rect">
            <a:avLst/>
          </a:prstGeom>
          <a:noFill/>
          <a:ln>
            <a:noFill/>
          </a:ln>
        </p:spPr>
      </p:pic>
      <p:sp>
        <p:nvSpPr>
          <p:cNvPr id="327" name="Google Shape;327;p49"/>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3" name="Google Shape;333;p50"/>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4- Continúa haciendo clic en “next”.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34" name="Google Shape;334;p50"/>
          <p:cNvPicPr preferRelativeResize="0"/>
          <p:nvPr/>
        </p:nvPicPr>
        <p:blipFill rotWithShape="1">
          <a:blip r:embed="rId4">
            <a:alphaModFix/>
          </a:blip>
          <a:srcRect b="0" l="0" r="0" t="0"/>
          <a:stretch/>
        </p:blipFill>
        <p:spPr>
          <a:xfrm>
            <a:off x="2772450" y="2032125"/>
            <a:ext cx="3599105" cy="2806575"/>
          </a:xfrm>
          <a:prstGeom prst="rect">
            <a:avLst/>
          </a:prstGeom>
          <a:noFill/>
          <a:ln>
            <a:noFill/>
          </a:ln>
        </p:spPr>
      </p:pic>
      <p:sp>
        <p:nvSpPr>
          <p:cNvPr id="335" name="Google Shape;335;p50"/>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1" name="Google Shape;341;p51"/>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5- En esta pantalla, elige de la lista “use visual studio code as Git’s default editor”,</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42" name="Google Shape;342;p51"/>
          <p:cNvPicPr preferRelativeResize="0"/>
          <p:nvPr/>
        </p:nvPicPr>
        <p:blipFill rotWithShape="1">
          <a:blip r:embed="rId4">
            <a:alphaModFix/>
          </a:blip>
          <a:srcRect b="0" l="0" r="0" t="0"/>
          <a:stretch/>
        </p:blipFill>
        <p:spPr>
          <a:xfrm>
            <a:off x="3125871" y="2032125"/>
            <a:ext cx="3725629" cy="2902700"/>
          </a:xfrm>
          <a:prstGeom prst="rect">
            <a:avLst/>
          </a:prstGeom>
          <a:noFill/>
          <a:ln>
            <a:noFill/>
          </a:ln>
        </p:spPr>
      </p:pic>
      <p:sp>
        <p:nvSpPr>
          <p:cNvPr id="343" name="Google Shape;343;p51"/>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9" name="Google Shape;349;p52"/>
          <p:cNvPicPr preferRelativeResize="0"/>
          <p:nvPr/>
        </p:nvPicPr>
        <p:blipFill rotWithShape="1">
          <a:blip r:embed="rId4">
            <a:alphaModFix/>
          </a:blip>
          <a:srcRect b="0" l="0" r="0" t="0"/>
          <a:stretch/>
        </p:blipFill>
        <p:spPr>
          <a:xfrm>
            <a:off x="2617926" y="1853050"/>
            <a:ext cx="4058028" cy="3137250"/>
          </a:xfrm>
          <a:prstGeom prst="rect">
            <a:avLst/>
          </a:prstGeom>
          <a:noFill/>
          <a:ln>
            <a:noFill/>
          </a:ln>
        </p:spPr>
      </p:pic>
      <p:sp>
        <p:nvSpPr>
          <p:cNvPr id="350" name="Google Shape;350;p52"/>
          <p:cNvSpPr txBox="1"/>
          <p:nvPr/>
        </p:nvSpPr>
        <p:spPr>
          <a:xfrm>
            <a:off x="956850" y="9944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6- Haz click en “next” hasta finalizar la instalación, dejando las configuraciones por defecto.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51" name="Google Shape;351;p52"/>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7" name="Google Shape;357;p53"/>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7- Finalmente aparece el botón “install”.</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58" name="Google Shape;358;p53"/>
          <p:cNvPicPr preferRelativeResize="0"/>
          <p:nvPr/>
        </p:nvPicPr>
        <p:blipFill rotWithShape="1">
          <a:blip r:embed="rId4">
            <a:alphaModFix/>
          </a:blip>
          <a:srcRect b="0" l="0" r="0" t="0"/>
          <a:stretch/>
        </p:blipFill>
        <p:spPr>
          <a:xfrm>
            <a:off x="2338125" y="1853050"/>
            <a:ext cx="4055680" cy="3137250"/>
          </a:xfrm>
          <a:prstGeom prst="rect">
            <a:avLst/>
          </a:prstGeom>
          <a:noFill/>
          <a:ln>
            <a:noFill/>
          </a:ln>
        </p:spPr>
      </p:pic>
      <p:sp>
        <p:nvSpPr>
          <p:cNvPr id="359" name="Google Shape;359;p53"/>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5" name="Google Shape;365;p54"/>
          <p:cNvSpPr txBox="1"/>
          <p:nvPr/>
        </p:nvSpPr>
        <p:spPr>
          <a:xfrm>
            <a:off x="956850" y="1109950"/>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8- Instalación finalizada.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66" name="Google Shape;366;p54"/>
          <p:cNvPicPr preferRelativeResize="0"/>
          <p:nvPr/>
        </p:nvPicPr>
        <p:blipFill rotWithShape="1">
          <a:blip r:embed="rId4">
            <a:alphaModFix/>
          </a:blip>
          <a:srcRect b="0" l="0" r="0" t="0"/>
          <a:stretch/>
        </p:blipFill>
        <p:spPr>
          <a:xfrm>
            <a:off x="2683726" y="1727800"/>
            <a:ext cx="4025651" cy="3098550"/>
          </a:xfrm>
          <a:prstGeom prst="rect">
            <a:avLst/>
          </a:prstGeom>
          <a:noFill/>
          <a:ln>
            <a:noFill/>
          </a:ln>
        </p:spPr>
      </p:pic>
      <p:sp>
        <p:nvSpPr>
          <p:cNvPr id="367" name="Google Shape;367;p54"/>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3" name="Google Shape;373;p55"/>
          <p:cNvSpPr txBox="1"/>
          <p:nvPr/>
        </p:nvSpPr>
        <p:spPr>
          <a:xfrm>
            <a:off x="4860825" y="1857750"/>
            <a:ext cx="3795000" cy="26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Ahora tendrás disponible</a:t>
            </a:r>
            <a:r>
              <a:rPr b="0" i="1" lang="en-GB" sz="1800" u="none" cap="none" strike="noStrike">
                <a:solidFill>
                  <a:srgbClr val="000000"/>
                </a:solidFill>
                <a:latin typeface="Helvetica Neue Light"/>
                <a:ea typeface="Helvetica Neue Light"/>
                <a:cs typeface="Helvetica Neue Light"/>
                <a:sym typeface="Helvetica Neue Light"/>
              </a:rPr>
              <a:t> Git Bash</a:t>
            </a:r>
            <a:r>
              <a:rPr b="0" i="0" lang="en-GB" sz="1800" u="none" cap="none" strike="noStrike">
                <a:solidFill>
                  <a:srgbClr val="000000"/>
                </a:solidFill>
                <a:latin typeface="Helvetica Neue Light"/>
                <a:ea typeface="Helvetica Neue Light"/>
                <a:cs typeface="Helvetica Neue Light"/>
                <a:sym typeface="Helvetica Neue Light"/>
              </a:rPr>
              <a:t> desde tu lista de programas. Aquí es donde trabajaremos con Git.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Alternativa: Git GUI, para tener una interfaz más amigable.</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74" name="Google Shape;374;p55"/>
          <p:cNvPicPr preferRelativeResize="0"/>
          <p:nvPr/>
        </p:nvPicPr>
        <p:blipFill rotWithShape="1">
          <a:blip r:embed="rId4">
            <a:alphaModFix/>
          </a:blip>
          <a:srcRect b="0" l="0" r="0" t="0"/>
          <a:stretch/>
        </p:blipFill>
        <p:spPr>
          <a:xfrm>
            <a:off x="786725" y="1353878"/>
            <a:ext cx="3975275" cy="3387275"/>
          </a:xfrm>
          <a:prstGeom prst="rect">
            <a:avLst/>
          </a:prstGeom>
          <a:noFill/>
          <a:ln>
            <a:noFill/>
          </a:ln>
        </p:spPr>
      </p:pic>
      <p:sp>
        <p:nvSpPr>
          <p:cNvPr id="375" name="Google Shape;375;p55"/>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GIT</a:t>
            </a:r>
            <a:endParaRPr b="0" i="1" sz="3600" u="none" cap="none" strike="noStrike">
              <a:solidFill>
                <a:srgbClr val="121212"/>
              </a:solidFill>
              <a:latin typeface="Anton"/>
              <a:ea typeface="Anton"/>
              <a:cs typeface="Anton"/>
              <a:sym typeface="Anton"/>
            </a:endParaRPr>
          </a:p>
        </p:txBody>
      </p:sp>
      <p:sp>
        <p:nvSpPr>
          <p:cNvPr id="119" name="Google Shape;119;p29"/>
          <p:cNvSpPr txBox="1"/>
          <p:nvPr/>
        </p:nvSpPr>
        <p:spPr>
          <a:xfrm>
            <a:off x="1875900" y="1673925"/>
            <a:ext cx="5392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10. </a:t>
            </a:r>
            <a:r>
              <a:rPr b="0" i="0" lang="en-GB"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20" name="Google Shape;120;p2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1" name="Google Shape;381;p56"/>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1 - </a:t>
            </a:r>
            <a:r>
              <a:rPr b="0" i="0" lang="en-GB" sz="1600" u="none" cap="none" strike="noStrike">
                <a:solidFill>
                  <a:srgbClr val="1C3643"/>
                </a:solidFill>
                <a:highlight>
                  <a:srgbClr val="FFFFFF"/>
                </a:highlight>
                <a:latin typeface="Helvetica Neue Light"/>
                <a:ea typeface="Helvetica Neue Light"/>
                <a:cs typeface="Helvetica Neue Light"/>
                <a:sym typeface="Helvetica Neue Light"/>
              </a:rPr>
              <a:t>Ve a </a:t>
            </a:r>
            <a:r>
              <a:rPr b="0" i="0" lang="en-GB" sz="16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n-GB" sz="1600" u="none" cap="none" strike="noStrike">
                <a:solidFill>
                  <a:srgbClr val="1C3643"/>
                </a:solidFill>
                <a:highlight>
                  <a:srgbClr val="FFFFFF"/>
                </a:highlight>
                <a:latin typeface="Helvetica Neue Light"/>
                <a:ea typeface="Helvetica Neue Light"/>
                <a:cs typeface="Helvetica Neue Light"/>
                <a:sym typeface="Helvetica Neue Light"/>
              </a:rPr>
              <a:t> y descarga el paquete de instalación “download (nro versión) for Mac” (o si tienes otro sistema operativo, dirá Windows o Linux).</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382" name="Google Shape;382;p56"/>
          <p:cNvPicPr preferRelativeResize="0"/>
          <p:nvPr/>
        </p:nvPicPr>
        <p:blipFill rotWithShape="1">
          <a:blip r:embed="rId5">
            <a:alphaModFix/>
          </a:blip>
          <a:srcRect b="0" l="0" r="0" t="0"/>
          <a:stretch/>
        </p:blipFill>
        <p:spPr>
          <a:xfrm>
            <a:off x="727300" y="2184525"/>
            <a:ext cx="7724146" cy="2322700"/>
          </a:xfrm>
          <a:prstGeom prst="rect">
            <a:avLst/>
          </a:prstGeom>
          <a:noFill/>
          <a:ln>
            <a:noFill/>
          </a:ln>
        </p:spPr>
      </p:pic>
      <p:sp>
        <p:nvSpPr>
          <p:cNvPr id="383" name="Google Shape;383;p56"/>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9" name="Google Shape;389;p57"/>
          <p:cNvSpPr txBox="1"/>
          <p:nvPr/>
        </p:nvSpPr>
        <p:spPr>
          <a:xfrm>
            <a:off x="839550" y="10735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0" i="0" lang="en-GB" sz="1900" u="none" cap="none" strike="noStrike">
                <a:solidFill>
                  <a:srgbClr val="000000"/>
                </a:solidFill>
                <a:latin typeface="Helvetica Neue Light"/>
                <a:ea typeface="Helvetica Neue Light"/>
                <a:cs typeface="Helvetica Neue Light"/>
                <a:sym typeface="Helvetica Neue Light"/>
              </a:rPr>
              <a:t>2 - </a:t>
            </a:r>
            <a:r>
              <a:rPr b="0" i="0" lang="en-GB" sz="1900" u="none" cap="none" strike="noStrike">
                <a:solidFill>
                  <a:srgbClr val="000000"/>
                </a:solidFill>
                <a:highlight>
                  <a:srgbClr val="FFFFFF"/>
                </a:highlight>
                <a:latin typeface="Helvetica Neue Light"/>
                <a:ea typeface="Helvetica Neue Light"/>
                <a:cs typeface="Helvetica Neue Light"/>
                <a:sym typeface="Helvetica Neue Light"/>
              </a:rPr>
              <a:t>Posiblemente te salga este cartel de seguridad al intentar ejecutar el archivo descargado.</a:t>
            </a:r>
            <a:endParaRPr b="0" i="0" sz="1900" u="none" cap="none" strike="noStrike">
              <a:solidFill>
                <a:srgbClr val="000000"/>
              </a:solidFill>
              <a:latin typeface="Helvetica Neue Light"/>
              <a:ea typeface="Helvetica Neue Light"/>
              <a:cs typeface="Helvetica Neue Light"/>
              <a:sym typeface="Helvetica Neue Light"/>
            </a:endParaRPr>
          </a:p>
        </p:txBody>
      </p:sp>
      <p:pic>
        <p:nvPicPr>
          <p:cNvPr id="390" name="Google Shape;390;p57"/>
          <p:cNvPicPr preferRelativeResize="0"/>
          <p:nvPr/>
        </p:nvPicPr>
        <p:blipFill rotWithShape="1">
          <a:blip r:embed="rId4">
            <a:alphaModFix/>
          </a:blip>
          <a:srcRect b="0" l="0" r="0" t="0"/>
          <a:stretch/>
        </p:blipFill>
        <p:spPr>
          <a:xfrm>
            <a:off x="3100500" y="1853050"/>
            <a:ext cx="4551201" cy="2806574"/>
          </a:xfrm>
          <a:prstGeom prst="rect">
            <a:avLst/>
          </a:prstGeom>
          <a:noFill/>
          <a:ln>
            <a:noFill/>
          </a:ln>
        </p:spPr>
      </p:pic>
      <p:sp>
        <p:nvSpPr>
          <p:cNvPr id="391" name="Google Shape;391;p57"/>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7" name="Google Shape;397;p58"/>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3 - </a:t>
            </a: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1" lang="en-GB" sz="1800" u="none" cap="none" strike="noStrike">
                <a:solidFill>
                  <a:srgbClr val="000000"/>
                </a:solidFill>
                <a:highlight>
                  <a:srgbClr val="FFFFFF"/>
                </a:highlight>
                <a:latin typeface="Helvetica Neue Light"/>
                <a:ea typeface="Helvetica Neue Light"/>
                <a:cs typeface="Helvetica Neue Light"/>
                <a:sym typeface="Helvetica Neue Light"/>
              </a:rPr>
              <a:t>preferencias de sistema</a:t>
            </a: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 → “</a:t>
            </a:r>
            <a:r>
              <a:rPr b="0" i="1" lang="en-GB" sz="1800" u="none" cap="none" strike="noStrike">
                <a:solidFill>
                  <a:srgbClr val="000000"/>
                </a:solidFill>
                <a:highlight>
                  <a:srgbClr val="FFFFFF"/>
                </a:highlight>
                <a:latin typeface="Helvetica Neue Light"/>
                <a:ea typeface="Helvetica Neue Light"/>
                <a:cs typeface="Helvetica Neue Light"/>
                <a:sym typeface="Helvetica Neue Light"/>
              </a:rPr>
              <a:t>seguridad</a:t>
            </a: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 y encontrarán lo siguiente. Hacen clic en “</a:t>
            </a:r>
            <a:r>
              <a:rPr b="0" i="1" lang="en-GB" sz="1800" u="none" cap="none" strike="noStrike">
                <a:solidFill>
                  <a:srgbClr val="000000"/>
                </a:solidFill>
                <a:highlight>
                  <a:srgbClr val="FFFFFF"/>
                </a:highlight>
                <a:latin typeface="Helvetica Neue Light"/>
                <a:ea typeface="Helvetica Neue Light"/>
                <a:cs typeface="Helvetica Neue Light"/>
                <a:sym typeface="Helvetica Neue Light"/>
              </a:rPr>
              <a:t>abrir de todos modos</a:t>
            </a: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98" name="Google Shape;398;p58"/>
          <p:cNvPicPr preferRelativeResize="0"/>
          <p:nvPr/>
        </p:nvPicPr>
        <p:blipFill rotWithShape="1">
          <a:blip r:embed="rId4">
            <a:alphaModFix/>
          </a:blip>
          <a:srcRect b="0" l="0" r="0" t="0"/>
          <a:stretch/>
        </p:blipFill>
        <p:spPr>
          <a:xfrm>
            <a:off x="786725" y="2317875"/>
            <a:ext cx="7598376" cy="1597325"/>
          </a:xfrm>
          <a:prstGeom prst="rect">
            <a:avLst/>
          </a:prstGeom>
          <a:noFill/>
          <a:ln>
            <a:noFill/>
          </a:ln>
        </p:spPr>
      </p:pic>
      <p:sp>
        <p:nvSpPr>
          <p:cNvPr id="399" name="Google Shape;399;p58"/>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5" name="Google Shape;405;p59"/>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4 - </a:t>
            </a: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Un cartel más, y clic en “abrir”.</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06" name="Google Shape;406;p59"/>
          <p:cNvPicPr preferRelativeResize="0"/>
          <p:nvPr/>
        </p:nvPicPr>
        <p:blipFill rotWithShape="1">
          <a:blip r:embed="rId4">
            <a:alphaModFix/>
          </a:blip>
          <a:srcRect b="0" l="0" r="0" t="0"/>
          <a:stretch/>
        </p:blipFill>
        <p:spPr>
          <a:xfrm>
            <a:off x="2106638" y="2032125"/>
            <a:ext cx="4965478" cy="2806575"/>
          </a:xfrm>
          <a:prstGeom prst="rect">
            <a:avLst/>
          </a:prstGeom>
          <a:noFill/>
          <a:ln>
            <a:noFill/>
          </a:ln>
        </p:spPr>
      </p:pic>
      <p:sp>
        <p:nvSpPr>
          <p:cNvPr id="407" name="Google Shape;407;p59"/>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3" name="Google Shape;413;p60"/>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0" i="0" lang="en-GB" sz="1900" u="none" cap="none" strike="noStrike">
                <a:solidFill>
                  <a:srgbClr val="000000"/>
                </a:solidFill>
                <a:latin typeface="Helvetica Neue Light"/>
                <a:ea typeface="Helvetica Neue Light"/>
                <a:cs typeface="Helvetica Neue Light"/>
                <a:sym typeface="Helvetica Neue Light"/>
              </a:rPr>
              <a:t>5 - </a:t>
            </a:r>
            <a:r>
              <a:rPr b="0" i="0" lang="en-GB" sz="1900" u="none" cap="none" strike="noStrike">
                <a:solidFill>
                  <a:srgbClr val="000000"/>
                </a:solidFill>
                <a:highlight>
                  <a:srgbClr val="FFFFFF"/>
                </a:highlight>
                <a:latin typeface="Helvetica Neue Light"/>
                <a:ea typeface="Helvetica Neue Light"/>
                <a:cs typeface="Helvetica Neue Light"/>
                <a:sym typeface="Helvetica Neue Light"/>
              </a:rPr>
              <a:t>Instalado, haz clic en continuar hasta que diga “</a:t>
            </a:r>
            <a:r>
              <a:rPr b="0" i="1" lang="en-GB" sz="1900" u="none" cap="none" strike="noStrike">
                <a:solidFill>
                  <a:srgbClr val="000000"/>
                </a:solidFill>
                <a:highlight>
                  <a:srgbClr val="FFFFFF"/>
                </a:highlight>
                <a:latin typeface="Helvetica Neue Light"/>
                <a:ea typeface="Helvetica Neue Light"/>
                <a:cs typeface="Helvetica Neue Light"/>
                <a:sym typeface="Helvetica Neue Light"/>
              </a:rPr>
              <a:t>la instalación se completó</a:t>
            </a:r>
            <a:r>
              <a:rPr b="0" i="0" lang="en-GB" sz="19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900" u="none" cap="none" strike="noStrike">
              <a:solidFill>
                <a:srgbClr val="000000"/>
              </a:solidFill>
              <a:latin typeface="Helvetica Neue Light"/>
              <a:ea typeface="Helvetica Neue Light"/>
              <a:cs typeface="Helvetica Neue Light"/>
              <a:sym typeface="Helvetica Neue Light"/>
            </a:endParaRPr>
          </a:p>
        </p:txBody>
      </p:sp>
      <p:pic>
        <p:nvPicPr>
          <p:cNvPr id="414" name="Google Shape;414;p60"/>
          <p:cNvPicPr preferRelativeResize="0"/>
          <p:nvPr/>
        </p:nvPicPr>
        <p:blipFill rotWithShape="1">
          <a:blip r:embed="rId4">
            <a:alphaModFix/>
          </a:blip>
          <a:srcRect b="0" l="0" r="0" t="0"/>
          <a:stretch/>
        </p:blipFill>
        <p:spPr>
          <a:xfrm>
            <a:off x="588063" y="2146300"/>
            <a:ext cx="4065192" cy="2887724"/>
          </a:xfrm>
          <a:prstGeom prst="rect">
            <a:avLst/>
          </a:prstGeom>
          <a:noFill/>
          <a:ln>
            <a:noFill/>
          </a:ln>
        </p:spPr>
      </p:pic>
      <p:pic>
        <p:nvPicPr>
          <p:cNvPr id="415" name="Google Shape;415;p60"/>
          <p:cNvPicPr preferRelativeResize="0"/>
          <p:nvPr/>
        </p:nvPicPr>
        <p:blipFill rotWithShape="1">
          <a:blip r:embed="rId5">
            <a:alphaModFix/>
          </a:blip>
          <a:srcRect b="0" l="0" r="0" t="0"/>
          <a:stretch/>
        </p:blipFill>
        <p:spPr>
          <a:xfrm>
            <a:off x="4748089" y="2146300"/>
            <a:ext cx="4065201" cy="2894329"/>
          </a:xfrm>
          <a:prstGeom prst="rect">
            <a:avLst/>
          </a:prstGeom>
          <a:noFill/>
          <a:ln>
            <a:noFill/>
          </a:ln>
        </p:spPr>
      </p:pic>
      <p:sp>
        <p:nvSpPr>
          <p:cNvPr id="416" name="Google Shape;416;p60"/>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2" name="Google Shape;422;p61"/>
          <p:cNvSpPr txBox="1"/>
          <p:nvPr/>
        </p:nvSpPr>
        <p:spPr>
          <a:xfrm>
            <a:off x="4860825" y="2592550"/>
            <a:ext cx="3795000" cy="157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100"/>
              <a:buFont typeface="Arial"/>
              <a:buNone/>
            </a:pPr>
            <a:r>
              <a:rPr b="0" i="0" lang="en-GB" sz="2100" u="none" cap="none" strike="noStrike">
                <a:solidFill>
                  <a:srgbClr val="000000"/>
                </a:solidFill>
                <a:highlight>
                  <a:srgbClr val="FFFFFF"/>
                </a:highlight>
                <a:latin typeface="Helvetica Neue Light"/>
                <a:ea typeface="Helvetica Neue Light"/>
                <a:cs typeface="Helvetica Neue Light"/>
                <a:sym typeface="Helvetica Neue Light"/>
              </a:rPr>
              <a:t>Buscar en su menú el Git Bash, para abrir la terminal e iniciar con los comandos.</a:t>
            </a:r>
            <a:endParaRPr b="0" i="0" sz="21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423" name="Google Shape;423;p61"/>
          <p:cNvPicPr preferRelativeResize="0"/>
          <p:nvPr/>
        </p:nvPicPr>
        <p:blipFill rotWithShape="1">
          <a:blip r:embed="rId4">
            <a:alphaModFix/>
          </a:blip>
          <a:srcRect b="0" l="0" r="0" t="0"/>
          <a:stretch/>
        </p:blipFill>
        <p:spPr>
          <a:xfrm>
            <a:off x="786725" y="1353878"/>
            <a:ext cx="3975275" cy="3387275"/>
          </a:xfrm>
          <a:prstGeom prst="rect">
            <a:avLst/>
          </a:prstGeom>
          <a:noFill/>
          <a:ln>
            <a:noFill/>
          </a:ln>
        </p:spPr>
      </p:pic>
      <p:sp>
        <p:nvSpPr>
          <p:cNvPr id="424" name="Google Shape;424;p61"/>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EMPECEMOS CON GIT</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0" name="Google Shape;430;p62"/>
          <p:cNvSpPr txBox="1"/>
          <p:nvPr/>
        </p:nvSpPr>
        <p:spPr>
          <a:xfrm>
            <a:off x="514650" y="1811850"/>
            <a:ext cx="8114700" cy="40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Escribe </a:t>
            </a:r>
            <a:r>
              <a:rPr b="0" i="1" lang="en-GB" sz="1800" u="none" cap="none" strike="noStrike">
                <a:solidFill>
                  <a:srgbClr val="000000"/>
                </a:solidFill>
                <a:latin typeface="Helvetica Neue Light"/>
                <a:ea typeface="Helvetica Neue Light"/>
                <a:cs typeface="Helvetica Neue Light"/>
                <a:sym typeface="Helvetica Neue Light"/>
              </a:rPr>
              <a:t>git --version</a:t>
            </a:r>
            <a:r>
              <a:rPr b="0" i="0" lang="en-GB" sz="1800" u="none" cap="none" strike="noStrike">
                <a:solidFill>
                  <a:srgbClr val="000000"/>
                </a:solidFill>
                <a:latin typeface="Helvetica Neue Light"/>
                <a:ea typeface="Helvetica Neue Light"/>
                <a:cs typeface="Helvetica Neue Light"/>
                <a:sym typeface="Helvetica Neue Light"/>
              </a:rPr>
              <a:t> y presiona Enter.</a:t>
            </a:r>
            <a:endParaRPr b="0" i="0" sz="1800" u="none" cap="none" strike="noStrike">
              <a:solidFill>
                <a:srgbClr val="000000"/>
              </a:solidFill>
              <a:latin typeface="Helvetica Neue Light"/>
              <a:ea typeface="Helvetica Neue Light"/>
              <a:cs typeface="Helvetica Neue Light"/>
              <a:sym typeface="Helvetica Neue Light"/>
            </a:endParaRPr>
          </a:p>
        </p:txBody>
      </p:sp>
      <p:graphicFrame>
        <p:nvGraphicFramePr>
          <p:cNvPr id="431" name="Google Shape;431;p62"/>
          <p:cNvGraphicFramePr/>
          <p:nvPr/>
        </p:nvGraphicFramePr>
        <p:xfrm>
          <a:off x="1409475" y="2761225"/>
          <a:ext cx="3000000" cy="3000000"/>
        </p:xfrm>
        <a:graphic>
          <a:graphicData uri="http://schemas.openxmlformats.org/drawingml/2006/table">
            <a:tbl>
              <a:tblPr>
                <a:noFill/>
                <a:tableStyleId>{AE98A7B8-1A81-4748-B3D9-52A7FFF0584E}</a:tableStyleId>
              </a:tblPr>
              <a:tblGrid>
                <a:gridCol w="50479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00FF00"/>
                          </a:solidFill>
                          <a:highlight>
                            <a:srgbClr val="000000"/>
                          </a:highlight>
                          <a:latin typeface="Didact Gothic"/>
                          <a:ea typeface="Didact Gothic"/>
                          <a:cs typeface="Didact Gothic"/>
                          <a:sym typeface="Didact Gothic"/>
                        </a:rPr>
                        <a:t>john@MyShopSolutions</a:t>
                      </a:r>
                      <a:r>
                        <a:rPr lang="en-GB" sz="1800" u="none" cap="none" strike="noStrike">
                          <a:solidFill>
                            <a:srgbClr val="FF00FF"/>
                          </a:solidFill>
                          <a:highlight>
                            <a:srgbClr val="000000"/>
                          </a:highlight>
                          <a:latin typeface="Didact Gothic"/>
                          <a:ea typeface="Didact Gothic"/>
                          <a:cs typeface="Didact Gothic"/>
                          <a:sym typeface="Didact Gothic"/>
                        </a:rPr>
                        <a:t>: ~$</a:t>
                      </a:r>
                      <a:r>
                        <a:rPr lang="en-GB" sz="1800" u="none" cap="none" strike="noStrike">
                          <a:solidFill>
                            <a:srgbClr val="F3F3F3"/>
                          </a:solidFill>
                          <a:highlight>
                            <a:srgbClr val="000000"/>
                          </a:highlight>
                          <a:latin typeface="Didact Gothic"/>
                          <a:ea typeface="Didact Gothic"/>
                          <a:cs typeface="Didact Gothic"/>
                          <a:sym typeface="Didact Gothic"/>
                        </a:rPr>
                        <a:t> git --version</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FFFFFF"/>
                          </a:solidFill>
                          <a:highlight>
                            <a:schemeClr val="dk1"/>
                          </a:highlight>
                          <a:latin typeface="Didact Gothic"/>
                          <a:ea typeface="Didact Gothic"/>
                          <a:cs typeface="Didact Gothic"/>
                          <a:sym typeface="Didact Gothic"/>
                        </a:rPr>
                        <a:t>git version 2.17.1</a:t>
                      </a:r>
                      <a:endParaRPr sz="18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00FF00"/>
                          </a:solidFill>
                          <a:highlight>
                            <a:schemeClr val="dk1"/>
                          </a:highlight>
                          <a:latin typeface="Didact Gothic"/>
                          <a:ea typeface="Didact Gothic"/>
                          <a:cs typeface="Didact Gothic"/>
                          <a:sym typeface="Didact Gothic"/>
                        </a:rPr>
                        <a:t>john@MyShopSolutions</a:t>
                      </a:r>
                      <a:r>
                        <a:rPr lang="en-GB" sz="1800" u="none" cap="none" strike="noStrike">
                          <a:solidFill>
                            <a:srgbClr val="FF00FF"/>
                          </a:solidFill>
                          <a:highlight>
                            <a:schemeClr val="dk1"/>
                          </a:highlight>
                          <a:latin typeface="Didact Gothic"/>
                          <a:ea typeface="Didact Gothic"/>
                          <a:cs typeface="Didact Gothic"/>
                          <a:sym typeface="Didact Gothic"/>
                        </a:rPr>
                        <a:t>: ~$</a:t>
                      </a:r>
                      <a:endParaRPr sz="1800" u="none" cap="none" strike="noStrike">
                        <a:solidFill>
                          <a:srgbClr val="999999"/>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32" name="Google Shape;432;p62"/>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VERIFICANDO VERSIÓN DE GIT</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8" name="Google Shape;438;p63"/>
          <p:cNvSpPr txBox="1"/>
          <p:nvPr/>
        </p:nvSpPr>
        <p:spPr>
          <a:xfrm>
            <a:off x="1023600" y="1597950"/>
            <a:ext cx="7096800" cy="242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n-GB" sz="2300" u="none" cap="none" strike="noStrike">
                <a:solidFill>
                  <a:srgbClr val="000000"/>
                </a:solidFill>
                <a:latin typeface="Helvetica Neue"/>
                <a:ea typeface="Helvetica Neue"/>
                <a:cs typeface="Helvetica Neue"/>
                <a:sym typeface="Helvetica Neue"/>
              </a:rPr>
              <a:t>Tu identidad</a:t>
            </a:r>
            <a:endParaRPr b="1" i="0" sz="23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sng"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39" name="Google Shape;439;p63"/>
          <p:cNvSpPr txBox="1"/>
          <p:nvPr/>
        </p:nvSpPr>
        <p:spPr>
          <a:xfrm>
            <a:off x="1264200" y="2349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cxnSp>
        <p:nvCxnSpPr>
          <p:cNvPr id="444" name="Google Shape;444;p64"/>
          <p:cNvCxnSpPr>
            <a:stCxn id="445" idx="6"/>
            <a:endCxn id="446" idx="2"/>
          </p:cNvCxnSpPr>
          <p:nvPr/>
        </p:nvCxnSpPr>
        <p:spPr>
          <a:xfrm>
            <a:off x="1841480" y="2469625"/>
            <a:ext cx="5595900" cy="45900"/>
          </a:xfrm>
          <a:prstGeom prst="straightConnector1">
            <a:avLst/>
          </a:prstGeom>
          <a:noFill/>
          <a:ln cap="flat" cmpd="sng" w="9525">
            <a:solidFill>
              <a:srgbClr val="3CEFAB"/>
            </a:solidFill>
            <a:prstDash val="solid"/>
            <a:round/>
            <a:headEnd len="sm" w="sm" type="none"/>
            <a:tailEnd len="sm" w="sm" type="none"/>
          </a:ln>
        </p:spPr>
      </p:cxnSp>
      <p:sp>
        <p:nvSpPr>
          <p:cNvPr id="447" name="Google Shape;447;p64"/>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46" name="Google Shape;446;p64"/>
          <p:cNvSpPr/>
          <p:nvPr/>
        </p:nvSpPr>
        <p:spPr>
          <a:xfrm>
            <a:off x="74373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48" name="Google Shape;448;p64"/>
          <p:cNvSpPr txBox="1"/>
          <p:nvPr/>
        </p:nvSpPr>
        <p:spPr>
          <a:xfrm>
            <a:off x="228600" y="3084225"/>
            <a:ext cx="2755200" cy="1570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Elige un nombre de usuario que recuerdes fácil, y el email que en la próxima clase usarás en Github.</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49" name="Google Shape;449;p64"/>
          <p:cNvSpPr txBox="1"/>
          <p:nvPr/>
        </p:nvSpPr>
        <p:spPr>
          <a:xfrm>
            <a:off x="3250100" y="3089025"/>
            <a:ext cx="2850000" cy="1570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Establece el nombre con el comando: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000" u="none" cap="none" strike="noStrike">
                <a:solidFill>
                  <a:schemeClr val="dk1"/>
                </a:solidFill>
                <a:highlight>
                  <a:schemeClr val="lt1"/>
                </a:highlight>
                <a:latin typeface="Helvetica Neue Light"/>
                <a:ea typeface="Helvetica Neue Light"/>
                <a:cs typeface="Helvetica Neue Light"/>
                <a:sym typeface="Helvetica Neue Light"/>
              </a:rPr>
              <a:t>git config</a:t>
            </a:r>
            <a:r>
              <a:rPr lang="en-GB" sz="1000">
                <a:solidFill>
                  <a:schemeClr val="dk1"/>
                </a:solidFill>
                <a:highlight>
                  <a:schemeClr val="lt1"/>
                </a:highlight>
                <a:latin typeface="Helvetica Neue Light"/>
                <a:ea typeface="Helvetica Neue Light"/>
                <a:cs typeface="Helvetica Neue Light"/>
                <a:sym typeface="Helvetica Neue Light"/>
              </a:rPr>
              <a:t> </a:t>
            </a:r>
            <a:r>
              <a:rPr b="0" i="0" lang="en-GB" sz="1000" u="none" cap="none" strike="noStrike">
                <a:solidFill>
                  <a:schemeClr val="dk1"/>
                </a:solidFill>
                <a:highlight>
                  <a:schemeClr val="lt1"/>
                </a:highlight>
                <a:latin typeface="Helvetica Neue Light"/>
                <a:ea typeface="Helvetica Neue Light"/>
                <a:cs typeface="Helvetica Neue Light"/>
                <a:sym typeface="Helvetica Neue Light"/>
              </a:rPr>
              <a:t>--global user.name "Nombre Apellido"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50" name="Google Shape;450;p64"/>
          <p:cNvSpPr txBox="1"/>
          <p:nvPr/>
        </p:nvSpPr>
        <p:spPr>
          <a:xfrm>
            <a:off x="6100200" y="3053950"/>
            <a:ext cx="2755200" cy="160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Establece el correo a usar con el comando</a:t>
            </a:r>
            <a:r>
              <a:rPr lang="en-GB" sz="1800">
                <a:solidFill>
                  <a:schemeClr val="dk1"/>
                </a:solidFill>
                <a:highlight>
                  <a:schemeClr val="lt1"/>
                </a:highlight>
                <a:latin typeface="Helvetica Neue Light"/>
                <a:ea typeface="Helvetica Neue Light"/>
                <a:cs typeface="Helvetica Neue Light"/>
                <a:sym typeface="Helvetica Neue Light"/>
              </a:rPr>
              <a:t>: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900" u="none" cap="none" strike="noStrike">
                <a:solidFill>
                  <a:schemeClr val="dk1"/>
                </a:solidFill>
                <a:highlight>
                  <a:schemeClr val="lt1"/>
                </a:highlight>
                <a:latin typeface="Helvetica Neue Light"/>
                <a:ea typeface="Helvetica Neue Light"/>
                <a:cs typeface="Helvetica Neue Light"/>
                <a:sym typeface="Helvetica Neue Light"/>
              </a:rPr>
              <a:t>git config --global</a:t>
            </a:r>
            <a:r>
              <a:rPr lang="en-GB" sz="900">
                <a:solidFill>
                  <a:schemeClr val="dk1"/>
                </a:solidFill>
                <a:highlight>
                  <a:schemeClr val="lt1"/>
                </a:highlight>
                <a:latin typeface="Helvetica Neue Light"/>
                <a:ea typeface="Helvetica Neue Light"/>
                <a:cs typeface="Helvetica Neue Light"/>
                <a:sym typeface="Helvetica Neue Light"/>
              </a:rPr>
              <a:t> </a:t>
            </a:r>
            <a:r>
              <a:rPr b="0" i="0" lang="en-GB" sz="900" u="none" cap="none" strike="noStrike">
                <a:solidFill>
                  <a:schemeClr val="dk1"/>
                </a:solidFill>
                <a:highlight>
                  <a:schemeClr val="lt1"/>
                </a:highlight>
                <a:latin typeface="Helvetica Neue Light"/>
                <a:ea typeface="Helvetica Neue Light"/>
                <a:cs typeface="Helvetica Neue Light"/>
                <a:sym typeface="Helvetica Neue Light"/>
              </a:rPr>
              <a:t>user.email johndoe@example.com</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51" name="Google Shape;451;p64"/>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52" name="Google Shape;452;p64"/>
          <p:cNvSpPr txBox="1"/>
          <p:nvPr/>
        </p:nvSpPr>
        <p:spPr>
          <a:xfrm>
            <a:off x="75700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53" name="Google Shape;453;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4" name="Google Shape;454;p64"/>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chemeClr val="dk1"/>
                </a:solidFill>
                <a:latin typeface="Anton"/>
                <a:ea typeface="Anton"/>
                <a:cs typeface="Anton"/>
                <a:sym typeface="Anton"/>
              </a:rPr>
              <a:t>CONFIGURANDO GIT POR PRIMERA VEZ</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p:txBody>
      </p:sp>
      <p:sp>
        <p:nvSpPr>
          <p:cNvPr id="445" name="Google Shape;445;p64"/>
          <p:cNvSpPr/>
          <p:nvPr/>
        </p:nvSpPr>
        <p:spPr>
          <a:xfrm>
            <a:off x="12273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55" name="Google Shape;455;p64"/>
          <p:cNvSpPr txBox="1"/>
          <p:nvPr/>
        </p:nvSpPr>
        <p:spPr>
          <a:xfrm>
            <a:off x="1379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61" name="Google Shape;461;p65"/>
          <p:cNvGraphicFramePr/>
          <p:nvPr/>
        </p:nvGraphicFramePr>
        <p:xfrm>
          <a:off x="619225" y="2373025"/>
          <a:ext cx="3000000" cy="3000000"/>
        </p:xfrm>
        <a:graphic>
          <a:graphicData uri="http://schemas.openxmlformats.org/drawingml/2006/table">
            <a:tbl>
              <a:tblPr>
                <a:noFill/>
                <a:tableStyleId>{AE98A7B8-1A81-4748-B3D9-52A7FFF0584E}</a:tableStyleId>
              </a:tblPr>
              <a:tblGrid>
                <a:gridCol w="7993975"/>
              </a:tblGrid>
              <a:tr h="12700">
                <a:tc>
                  <a:txBody>
                    <a:bodyPr/>
                    <a:lstStyle/>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999999"/>
                          </a:solidFill>
                          <a:highlight>
                            <a:schemeClr val="dk1"/>
                          </a:highlight>
                          <a:latin typeface="Didact Gothic"/>
                          <a:ea typeface="Didact Gothic"/>
                          <a:cs typeface="Didact Gothic"/>
                          <a:sym typeface="Didact Gothic"/>
                        </a:rPr>
                        <a:t>/* Paso 2*/</a:t>
                      </a:r>
                      <a:endParaRPr sz="1800" u="none" cap="none" strike="noStrike">
                        <a:solidFill>
                          <a:srgbClr val="00FF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00FF00"/>
                          </a:solidFill>
                          <a:highlight>
                            <a:srgbClr val="000000"/>
                          </a:highlight>
                          <a:latin typeface="Didact Gothic"/>
                          <a:ea typeface="Didact Gothic"/>
                          <a:cs typeface="Didact Gothic"/>
                          <a:sym typeface="Didact Gothic"/>
                        </a:rPr>
                        <a:t>john@MyShopSolutions</a:t>
                      </a:r>
                      <a:r>
                        <a:rPr lang="en-GB" sz="1800" u="none" cap="none" strike="noStrike">
                          <a:solidFill>
                            <a:srgbClr val="FF00FF"/>
                          </a:solidFill>
                          <a:highlight>
                            <a:srgbClr val="000000"/>
                          </a:highlight>
                          <a:latin typeface="Didact Gothic"/>
                          <a:ea typeface="Didact Gothic"/>
                          <a:cs typeface="Didact Gothic"/>
                          <a:sym typeface="Didact Gothic"/>
                        </a:rPr>
                        <a:t>: ~$</a:t>
                      </a:r>
                      <a:r>
                        <a:rPr lang="en-GB" sz="1800" u="none" cap="none" strike="noStrike">
                          <a:solidFill>
                            <a:srgbClr val="F3F3F3"/>
                          </a:solidFill>
                          <a:highlight>
                            <a:srgbClr val="000000"/>
                          </a:highlight>
                          <a:latin typeface="Didact Gothic"/>
                          <a:ea typeface="Didact Gothic"/>
                          <a:cs typeface="Didact Gothic"/>
                          <a:sym typeface="Didact Gothic"/>
                        </a:rPr>
                        <a:t> git config --global user.name "John Doe"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999999"/>
                          </a:solidFill>
                          <a:highlight>
                            <a:schemeClr val="dk1"/>
                          </a:highlight>
                          <a:latin typeface="Didact Gothic"/>
                          <a:ea typeface="Didact Gothic"/>
                          <a:cs typeface="Didact Gothic"/>
                          <a:sym typeface="Didact Gothic"/>
                        </a:rPr>
                        <a:t>/* Paso 3*/</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00FF00"/>
                          </a:solidFill>
                          <a:highlight>
                            <a:schemeClr val="dk1"/>
                          </a:highlight>
                          <a:latin typeface="Didact Gothic"/>
                          <a:ea typeface="Didact Gothic"/>
                          <a:cs typeface="Didact Gothic"/>
                          <a:sym typeface="Didact Gothic"/>
                        </a:rPr>
                        <a:t>john@MyShopSolutions</a:t>
                      </a:r>
                      <a:r>
                        <a:rPr lang="en-GB" sz="1800" u="none" cap="none" strike="noStrike">
                          <a:solidFill>
                            <a:srgbClr val="FF00FF"/>
                          </a:solidFill>
                          <a:highlight>
                            <a:schemeClr val="dk1"/>
                          </a:highlight>
                          <a:latin typeface="Didact Gothic"/>
                          <a:ea typeface="Didact Gothic"/>
                          <a:cs typeface="Didact Gothic"/>
                          <a:sym typeface="Didact Gothic"/>
                        </a:rPr>
                        <a:t>:</a:t>
                      </a:r>
                      <a:r>
                        <a:rPr b="1" lang="en-GB" sz="1800" u="none" cap="none" strike="noStrike">
                          <a:solidFill>
                            <a:srgbClr val="FF00FF"/>
                          </a:solidFill>
                          <a:highlight>
                            <a:schemeClr val="dk1"/>
                          </a:highlight>
                          <a:latin typeface="Didact Gothic"/>
                          <a:ea typeface="Didact Gothic"/>
                          <a:cs typeface="Didact Gothic"/>
                          <a:sym typeface="Didact Gothic"/>
                        </a:rPr>
                        <a:t>~$</a:t>
                      </a:r>
                      <a:r>
                        <a:rPr lang="en-GB" sz="1800" u="none" cap="none" strike="noStrike">
                          <a:solidFill>
                            <a:srgbClr val="F3F3F3"/>
                          </a:solidFill>
                          <a:highlight>
                            <a:srgbClr val="000000"/>
                          </a:highlight>
                          <a:latin typeface="Didact Gothic"/>
                          <a:ea typeface="Didact Gothic"/>
                          <a:cs typeface="Didact Gothic"/>
                          <a:sym typeface="Didact Gothic"/>
                        </a:rPr>
                        <a:t> git config --global user.email johndoe@example.com</a:t>
                      </a:r>
                      <a:endParaRPr sz="1800" u="none" cap="none" strike="noStrike">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62" name="Google Shape;462;p65"/>
          <p:cNvSpPr txBox="1"/>
          <p:nvPr/>
        </p:nvSpPr>
        <p:spPr>
          <a:xfrm>
            <a:off x="1264200" y="4256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4" name="Shape 124"/>
        <p:cNvGrpSpPr/>
        <p:nvPr/>
      </p:nvGrpSpPr>
      <p:grpSpPr>
        <a:xfrm>
          <a:off x="0" y="0"/>
          <a:ext cx="0" cy="0"/>
          <a:chOff x="0" y="0"/>
          <a:chExt cx="0" cy="0"/>
        </a:xfrm>
      </p:grpSpPr>
      <p:sp>
        <p:nvSpPr>
          <p:cNvPr id="125" name="Google Shape;125;p3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Conocer Git.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Aprender a usar la terminal.</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Usar los comandos básicos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26" name="Google Shape;126;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7" name="Google Shape;127;p3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8" name="Google Shape;128;p3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68" name="Google Shape;468;p66"/>
          <p:cNvGraphicFramePr/>
          <p:nvPr/>
        </p:nvGraphicFramePr>
        <p:xfrm>
          <a:off x="1654825" y="2157525"/>
          <a:ext cx="3000000" cy="3000000"/>
        </p:xfrm>
        <a:graphic>
          <a:graphicData uri="http://schemas.openxmlformats.org/drawingml/2006/table">
            <a:tbl>
              <a:tblPr>
                <a:noFill/>
                <a:tableStyleId>{AE98A7B8-1A81-4748-B3D9-52A7FFF0584E}</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00FF00"/>
                          </a:solidFill>
                          <a:highlight>
                            <a:srgbClr val="000000"/>
                          </a:highlight>
                          <a:latin typeface="Didact Gothic"/>
                          <a:ea typeface="Didact Gothic"/>
                          <a:cs typeface="Didact Gothic"/>
                          <a:sym typeface="Didact Gothic"/>
                        </a:rPr>
                        <a:t>john@MyShopSolutions</a:t>
                      </a:r>
                      <a:r>
                        <a:rPr lang="en-GB" sz="1800" u="none" cap="none" strike="noStrike">
                          <a:solidFill>
                            <a:srgbClr val="FF00FF"/>
                          </a:solidFill>
                          <a:highlight>
                            <a:srgbClr val="000000"/>
                          </a:highlight>
                          <a:latin typeface="Didact Gothic"/>
                          <a:ea typeface="Didact Gothic"/>
                          <a:cs typeface="Didact Gothic"/>
                          <a:sym typeface="Didact Gothic"/>
                        </a:rPr>
                        <a:t>: ~$ </a:t>
                      </a:r>
                      <a:r>
                        <a:rPr lang="en-GB" sz="1800" u="none" cap="none" strike="noStrike">
                          <a:solidFill>
                            <a:srgbClr val="F3F3F3"/>
                          </a:solidFill>
                          <a:highlight>
                            <a:srgbClr val="000000"/>
                          </a:highlight>
                          <a:latin typeface="Didact Gothic"/>
                          <a:ea typeface="Didact Gothic"/>
                          <a:cs typeface="Didact Gothic"/>
                          <a:sym typeface="Didact Gothic"/>
                        </a:rPr>
                        <a:t>git config --list</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666666"/>
                          </a:solidFill>
                          <a:highlight>
                            <a:srgbClr val="000000"/>
                          </a:highlight>
                          <a:latin typeface="Didact Gothic"/>
                          <a:ea typeface="Didact Gothic"/>
                          <a:cs typeface="Didact Gothic"/>
                          <a:sym typeface="Didact Gothic"/>
                        </a:rPr>
                        <a:t>/* Se puede ver el usuario, el email y otros parámetros que dependerán de cada sistema operativo */</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user.name=John Doe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user.email=johndoe@example.com</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color.status=auto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color.branch=auto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color.interactive=auto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color.diff=auto</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69" name="Google Shape;469;p66"/>
          <p:cNvSpPr txBox="1"/>
          <p:nvPr/>
        </p:nvSpPr>
        <p:spPr>
          <a:xfrm>
            <a:off x="0" y="1196525"/>
            <a:ext cx="9144000" cy="6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Vamos a comprobar si guardamos bien el usuario usando el comando: </a:t>
            </a:r>
            <a:r>
              <a:rPr b="1" i="1" lang="en-GB" sz="1800" u="none" cap="none" strike="noStrike">
                <a:solidFill>
                  <a:srgbClr val="000000"/>
                </a:solidFill>
                <a:latin typeface="Helvetica Neue"/>
                <a:ea typeface="Helvetica Neue"/>
                <a:cs typeface="Helvetica Neue"/>
                <a:sym typeface="Helvetica Neue"/>
              </a:rPr>
              <a:t>git config --list</a:t>
            </a:r>
            <a:endParaRPr b="1" i="1" sz="1800" u="none" cap="none" strike="noStrike">
              <a:solidFill>
                <a:srgbClr val="000000"/>
              </a:solidFill>
              <a:latin typeface="Helvetica Neue"/>
              <a:ea typeface="Helvetica Neue"/>
              <a:cs typeface="Helvetica Neue"/>
              <a:sym typeface="Helvetica Neue"/>
            </a:endParaRPr>
          </a:p>
        </p:txBody>
      </p:sp>
      <p:sp>
        <p:nvSpPr>
          <p:cNvPr id="470" name="Google Shape;470;p66"/>
          <p:cNvSpPr txBox="1"/>
          <p:nvPr/>
        </p:nvSpPr>
        <p:spPr>
          <a:xfrm>
            <a:off x="1264200" y="1208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76" name="Google Shape;476;p67"/>
          <p:cNvGraphicFramePr/>
          <p:nvPr/>
        </p:nvGraphicFramePr>
        <p:xfrm>
          <a:off x="1489425" y="2812825"/>
          <a:ext cx="3000000" cy="3000000"/>
        </p:xfrm>
        <a:graphic>
          <a:graphicData uri="http://schemas.openxmlformats.org/drawingml/2006/table">
            <a:tbl>
              <a:tblPr>
                <a:noFill/>
                <a:tableStyleId>{AE98A7B8-1A81-4748-B3D9-52A7FFF0584E}</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00FF00"/>
                          </a:solidFill>
                          <a:highlight>
                            <a:srgbClr val="000000"/>
                          </a:highlight>
                          <a:latin typeface="Didact Gothic"/>
                          <a:ea typeface="Didact Gothic"/>
                          <a:cs typeface="Didact Gothic"/>
                          <a:sym typeface="Didact Gothic"/>
                        </a:rPr>
                        <a:t>john@MyShopSolutions: ~</a:t>
                      </a:r>
                      <a:r>
                        <a:rPr lang="en-GB" sz="1800" u="none" cap="none" strike="noStrike">
                          <a:solidFill>
                            <a:srgbClr val="F3F3F3"/>
                          </a:solidFill>
                          <a:highlight>
                            <a:srgbClr val="000000"/>
                          </a:highlight>
                          <a:latin typeface="Didact Gothic"/>
                          <a:ea typeface="Didact Gothic"/>
                          <a:cs typeface="Didact Gothic"/>
                          <a:sym typeface="Didact Gothic"/>
                        </a:rPr>
                        <a:t>$ git config user.name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John Doe</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77" name="Google Shape;477;p67"/>
          <p:cNvSpPr txBox="1"/>
          <p:nvPr/>
        </p:nvSpPr>
        <p:spPr>
          <a:xfrm>
            <a:off x="0" y="1679275"/>
            <a:ext cx="91440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Puedes también comprobar qué valor tiene la clave nombre en Git ejecutando: </a:t>
            </a:r>
            <a:r>
              <a:rPr b="1" i="1" lang="en-GB" sz="1800" u="none" cap="none" strike="noStrike">
                <a:solidFill>
                  <a:srgbClr val="000000"/>
                </a:solidFill>
                <a:latin typeface="Helvetica Neue"/>
                <a:ea typeface="Helvetica Neue"/>
                <a:cs typeface="Helvetica Neue"/>
                <a:sym typeface="Helvetica Neue"/>
              </a:rPr>
              <a:t>git config user.name</a:t>
            </a:r>
            <a:endParaRPr b="1" i="1" sz="1800" u="none" cap="none" strike="noStrike">
              <a:solidFill>
                <a:srgbClr val="000000"/>
              </a:solidFill>
              <a:latin typeface="Helvetica Neue"/>
              <a:ea typeface="Helvetica Neue"/>
              <a:cs typeface="Helvetica Neue"/>
              <a:sym typeface="Helvetica Neue"/>
            </a:endParaRPr>
          </a:p>
        </p:txBody>
      </p:sp>
      <p:sp>
        <p:nvSpPr>
          <p:cNvPr id="478" name="Google Shape;478;p67"/>
          <p:cNvSpPr txBox="1"/>
          <p:nvPr/>
        </p:nvSpPr>
        <p:spPr>
          <a:xfrm>
            <a:off x="645150" y="3715913"/>
            <a:ext cx="78537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n-GB" sz="1700" u="none" cap="none" strike="noStrike">
                <a:solidFill>
                  <a:srgbClr val="000000"/>
                </a:solidFill>
                <a:latin typeface="Helvetica Neue Light"/>
                <a:ea typeface="Helvetica Neue Light"/>
                <a:cs typeface="Helvetica Neue Light"/>
                <a:sym typeface="Helvetica Neue Light"/>
              </a:rPr>
              <a:t>Puedes consultar de la misma manera </a:t>
            </a:r>
            <a:r>
              <a:rPr b="1" i="1" lang="en-GB" sz="1700" u="none" cap="none" strike="noStrike">
                <a:solidFill>
                  <a:srgbClr val="000000"/>
                </a:solidFill>
                <a:latin typeface="Helvetica Neue"/>
                <a:ea typeface="Helvetica Neue"/>
                <a:cs typeface="Helvetica Neue"/>
                <a:sym typeface="Helvetica Neue"/>
              </a:rPr>
              <a:t>user.email</a:t>
            </a:r>
            <a:endParaRPr b="1" i="1" sz="1700" u="none" cap="none" strike="noStrike">
              <a:solidFill>
                <a:srgbClr val="000000"/>
              </a:solidFill>
              <a:latin typeface="Helvetica Neue"/>
              <a:ea typeface="Helvetica Neue"/>
              <a:cs typeface="Helvetica Neue"/>
              <a:sym typeface="Helvetica Neue"/>
            </a:endParaRPr>
          </a:p>
        </p:txBody>
      </p:sp>
      <p:sp>
        <p:nvSpPr>
          <p:cNvPr id="479" name="Google Shape;479;p67"/>
          <p:cNvSpPr txBox="1"/>
          <p:nvPr/>
        </p:nvSpPr>
        <p:spPr>
          <a:xfrm>
            <a:off x="1264200" y="1208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85" name="Google Shape;485;p68"/>
          <p:cNvGraphicFramePr/>
          <p:nvPr/>
        </p:nvGraphicFramePr>
        <p:xfrm>
          <a:off x="1796750" y="3031100"/>
          <a:ext cx="3000000" cy="3000000"/>
        </p:xfrm>
        <a:graphic>
          <a:graphicData uri="http://schemas.openxmlformats.org/drawingml/2006/table">
            <a:tbl>
              <a:tblPr>
                <a:noFill/>
                <a:tableStyleId>{AE98A7B8-1A81-4748-B3D9-52A7FFF0584E}</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666666"/>
                          </a:solidFill>
                          <a:highlight>
                            <a:srgbClr val="000000"/>
                          </a:highlight>
                          <a:latin typeface="Didact Gothic"/>
                          <a:ea typeface="Didact Gothic"/>
                          <a:cs typeface="Didact Gothic"/>
                          <a:sym typeface="Didact Gothic"/>
                        </a:rPr>
                        <a:t>/*Los tres comandos que disparan la ayuda de Git*/</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00FF00"/>
                          </a:solidFill>
                          <a:highlight>
                            <a:srgbClr val="000000"/>
                          </a:highlight>
                          <a:latin typeface="Didact Gothic"/>
                          <a:ea typeface="Didact Gothic"/>
                          <a:cs typeface="Didact Gothic"/>
                          <a:sym typeface="Didact Gothic"/>
                        </a:rPr>
                        <a:t>john@MyShopSolutions</a:t>
                      </a:r>
                      <a:r>
                        <a:rPr lang="en-GB" sz="1800" u="none" cap="none" strike="noStrike">
                          <a:solidFill>
                            <a:srgbClr val="FF00FF"/>
                          </a:solidFill>
                          <a:highlight>
                            <a:srgbClr val="000000"/>
                          </a:highlight>
                          <a:latin typeface="Didact Gothic"/>
                          <a:ea typeface="Didact Gothic"/>
                          <a:cs typeface="Didact Gothic"/>
                          <a:sym typeface="Didact Gothic"/>
                        </a:rPr>
                        <a:t>: ~</a:t>
                      </a:r>
                      <a:r>
                        <a:rPr lang="en-GB" sz="1800" u="none" cap="none" strike="noStrike">
                          <a:solidFill>
                            <a:srgbClr val="F3F3F3"/>
                          </a:solidFill>
                          <a:highlight>
                            <a:srgbClr val="000000"/>
                          </a:highlight>
                          <a:latin typeface="Didact Gothic"/>
                          <a:ea typeface="Didact Gothic"/>
                          <a:cs typeface="Didact Gothic"/>
                          <a:sym typeface="Didact Gothic"/>
                        </a:rPr>
                        <a:t>$ git help config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00FF00"/>
                          </a:solidFill>
                          <a:highlight>
                            <a:schemeClr val="dk1"/>
                          </a:highlight>
                          <a:latin typeface="Didact Gothic"/>
                          <a:ea typeface="Didact Gothic"/>
                          <a:cs typeface="Didact Gothic"/>
                          <a:sym typeface="Didact Gothic"/>
                        </a:rPr>
                        <a:t>john@MyShopSolutions</a:t>
                      </a:r>
                      <a:r>
                        <a:rPr lang="en-GB" sz="1800" u="none" cap="none" strike="noStrike">
                          <a:solidFill>
                            <a:srgbClr val="FF00FF"/>
                          </a:solidFill>
                          <a:highlight>
                            <a:schemeClr val="dk1"/>
                          </a:highlight>
                          <a:latin typeface="Didact Gothic"/>
                          <a:ea typeface="Didact Gothic"/>
                          <a:cs typeface="Didact Gothic"/>
                          <a:sym typeface="Didact Gothic"/>
                        </a:rPr>
                        <a:t>: ~</a:t>
                      </a:r>
                      <a:r>
                        <a:rPr lang="en-GB" sz="1800" u="none" cap="none" strike="noStrike">
                          <a:solidFill>
                            <a:srgbClr val="F3F3F3"/>
                          </a:solidFill>
                          <a:highlight>
                            <a:srgbClr val="000000"/>
                          </a:highlight>
                          <a:latin typeface="Didact Gothic"/>
                          <a:ea typeface="Didact Gothic"/>
                          <a:cs typeface="Didact Gothic"/>
                          <a:sym typeface="Didact Gothic"/>
                        </a:rPr>
                        <a:t>$ git config --help</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00FF00"/>
                          </a:solidFill>
                          <a:highlight>
                            <a:schemeClr val="dk1"/>
                          </a:highlight>
                          <a:latin typeface="Didact Gothic"/>
                          <a:ea typeface="Didact Gothic"/>
                          <a:cs typeface="Didact Gothic"/>
                          <a:sym typeface="Didact Gothic"/>
                        </a:rPr>
                        <a:t>john@MyShopSolutions</a:t>
                      </a:r>
                      <a:r>
                        <a:rPr lang="en-GB" sz="1800" u="none" cap="none" strike="noStrike">
                          <a:solidFill>
                            <a:srgbClr val="FF00FF"/>
                          </a:solidFill>
                          <a:highlight>
                            <a:schemeClr val="dk1"/>
                          </a:highlight>
                          <a:latin typeface="Didact Gothic"/>
                          <a:ea typeface="Didact Gothic"/>
                          <a:cs typeface="Didact Gothic"/>
                          <a:sym typeface="Didact Gothic"/>
                        </a:rPr>
                        <a:t>: ~</a:t>
                      </a:r>
                      <a:r>
                        <a:rPr lang="en-GB" sz="1800" u="none" cap="none" strike="noStrike">
                          <a:solidFill>
                            <a:srgbClr val="F3F3F3"/>
                          </a:solidFill>
                          <a:highlight>
                            <a:srgbClr val="000000"/>
                          </a:highlight>
                          <a:latin typeface="Didact Gothic"/>
                          <a:ea typeface="Didact Gothic"/>
                          <a:cs typeface="Didact Gothic"/>
                          <a:sym typeface="Didact Gothic"/>
                        </a:rPr>
                        <a:t>$ man git-config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86" name="Google Shape;486;p68"/>
          <p:cNvSpPr txBox="1"/>
          <p:nvPr/>
        </p:nvSpPr>
        <p:spPr>
          <a:xfrm>
            <a:off x="544400" y="1519525"/>
            <a:ext cx="8235900" cy="128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Si alguna vez necesitas ayuda usando Git, hay tres formas de ver la página del manual (manpage) para cualquier comando de Git:</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87" name="Google Shape;487;p68"/>
          <p:cNvSpPr txBox="1"/>
          <p:nvPr/>
        </p:nvSpPr>
        <p:spPr>
          <a:xfrm>
            <a:off x="1264200" y="3494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OBTENIENDO AYUDA</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3" name="Google Shape;493;p69"/>
          <p:cNvSpPr txBox="1"/>
          <p:nvPr/>
        </p:nvSpPr>
        <p:spPr>
          <a:xfrm>
            <a:off x="915600" y="1229975"/>
            <a:ext cx="7312800" cy="176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Deberías tener un conocimiento básico de qué es Git. También deberías tener funcionando en tu sistema una versión de Git configurada con tu identidad. Es el momento de aprender algunos fundamentos de Git.</a:t>
            </a:r>
            <a:br>
              <a:rPr b="0" i="0" lang="en-GB"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94" name="Google Shape;494;p69"/>
          <p:cNvSpPr txBox="1"/>
          <p:nvPr/>
        </p:nvSpPr>
        <p:spPr>
          <a:xfrm>
            <a:off x="975600" y="215625"/>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RESUMEN</a:t>
            </a:r>
            <a:endParaRPr b="0" i="1" sz="4000" u="none" cap="none" strike="noStrike">
              <a:solidFill>
                <a:schemeClr val="dk1"/>
              </a:solidFill>
              <a:latin typeface="Anton"/>
              <a:ea typeface="Anton"/>
              <a:cs typeface="Anton"/>
              <a:sym typeface="Anton"/>
            </a:endParaRPr>
          </a:p>
        </p:txBody>
      </p:sp>
      <p:sp>
        <p:nvSpPr>
          <p:cNvPr id="495" name="Google Shape;495;p69"/>
          <p:cNvSpPr txBox="1"/>
          <p:nvPr/>
        </p:nvSpPr>
        <p:spPr>
          <a:xfrm>
            <a:off x="2497400" y="2272725"/>
            <a:ext cx="4268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0" lang="en-GB" sz="4000" u="none" cap="none" strike="noStrike">
                <a:solidFill>
                  <a:schemeClr val="dk1"/>
                </a:solidFill>
                <a:latin typeface="Anton"/>
                <a:ea typeface="Anton"/>
                <a:cs typeface="Anton"/>
                <a:sym typeface="Anton"/>
              </a:rPr>
              <a:t>¿DUDAS?</a:t>
            </a:r>
            <a:endParaRPr b="0" i="0"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pic>
        <p:nvPicPr>
          <p:cNvPr id="496" name="Google Shape;496;p69"/>
          <p:cNvPicPr preferRelativeResize="0"/>
          <p:nvPr/>
        </p:nvPicPr>
        <p:blipFill rotWithShape="1">
          <a:blip r:embed="rId4">
            <a:alphaModFix/>
          </a:blip>
          <a:srcRect b="0" l="0" r="0" t="0"/>
          <a:stretch/>
        </p:blipFill>
        <p:spPr>
          <a:xfrm>
            <a:off x="3897475" y="3293450"/>
            <a:ext cx="1488500" cy="1488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7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COMANDOS BÁSICOS DE LA TERMINAL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7" name="Google Shape;507;p71"/>
          <p:cNvSpPr txBox="1"/>
          <p:nvPr/>
        </p:nvSpPr>
        <p:spPr>
          <a:xfrm>
            <a:off x="1157250" y="1253400"/>
            <a:ext cx="6829500" cy="3551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11111"/>
                </a:solidFill>
                <a:latin typeface="Helvetica Neue Light"/>
                <a:ea typeface="Helvetica Neue Light"/>
                <a:cs typeface="Helvetica Neue Light"/>
                <a:sym typeface="Helvetica Neue Light"/>
              </a:rPr>
              <a:t>Para abrir la línea de comandos de Windows o símbolo del sistema, tan sólo tienes que ir a </a:t>
            </a:r>
            <a:r>
              <a:rPr b="1" i="0" lang="en-GB" sz="1800" u="none" cap="none" strike="noStrike">
                <a:solidFill>
                  <a:srgbClr val="111111"/>
                </a:solidFill>
                <a:latin typeface="Helvetica Neue"/>
                <a:ea typeface="Helvetica Neue"/>
                <a:cs typeface="Helvetica Neue"/>
                <a:sym typeface="Helvetica Neue"/>
              </a:rPr>
              <a:t>Inicio &gt; Ejecutar o Buscar &gt; CMD.exe</a:t>
            </a:r>
            <a:r>
              <a:rPr b="0" i="0" lang="en-GB" sz="1800" u="none" cap="none" strike="noStrike">
                <a:solidFill>
                  <a:srgbClr val="111111"/>
                </a:solidFill>
                <a:latin typeface="Helvetica Neue Light"/>
                <a:ea typeface="Helvetica Neue Light"/>
                <a:cs typeface="Helvetica Neue Light"/>
                <a:sym typeface="Helvetica Neue Light"/>
              </a:rPr>
              <a:t> y se abrirá una pequeña ventana que te recordará al antiguo MS-DOS, o a </a:t>
            </a:r>
            <a:r>
              <a:rPr b="1" i="0" lang="en-GB" sz="1800" u="none" cap="none" strike="noStrike">
                <a:solidFill>
                  <a:srgbClr val="111111"/>
                </a:solidFill>
                <a:latin typeface="Helvetica Neue"/>
                <a:ea typeface="Helvetica Neue"/>
                <a:cs typeface="Helvetica Neue"/>
                <a:sym typeface="Helvetica Neue"/>
              </a:rPr>
              <a:t>Inicio-&gt;Git-&gt;Git Bash</a:t>
            </a:r>
            <a:r>
              <a:rPr b="0" i="0" lang="en-GB" sz="1800" u="none" cap="none" strike="noStrike">
                <a:solidFill>
                  <a:srgbClr val="111111"/>
                </a:solidFill>
                <a:latin typeface="Helvetica Neue Light"/>
                <a:ea typeface="Helvetica Neue Light"/>
                <a:cs typeface="Helvetica Neue Light"/>
                <a:sym typeface="Helvetica Neue Light"/>
              </a:rPr>
              <a:t>. </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br>
              <a:rPr b="0" i="0" lang="en-GB" sz="1800" u="none" cap="none" strike="noStrike">
                <a:solidFill>
                  <a:srgbClr val="111111"/>
                </a:solidFill>
                <a:latin typeface="Helvetica Neue Light"/>
                <a:ea typeface="Helvetica Neue Light"/>
                <a:cs typeface="Helvetica Neue Light"/>
                <a:sym typeface="Helvetica Neue Light"/>
              </a:rPr>
            </a:br>
            <a:r>
              <a:rPr b="0" i="0" lang="en-GB" sz="1800" u="none" cap="none" strike="noStrike">
                <a:solidFill>
                  <a:srgbClr val="111111"/>
                </a:solidFill>
                <a:latin typeface="Helvetica Neue Light"/>
                <a:ea typeface="Helvetica Neue Light"/>
                <a:cs typeface="Helvetica Neue Light"/>
                <a:sym typeface="Helvetica Neue Light"/>
              </a:rPr>
              <a:t>Para abrir la terminal de Mac OS haz clic en el icono </a:t>
            </a:r>
            <a:r>
              <a:rPr b="1" i="0" lang="en-GB" sz="1800" u="none" cap="none" strike="noStrike">
                <a:solidFill>
                  <a:srgbClr val="111111"/>
                </a:solidFill>
                <a:latin typeface="Helvetica Neue"/>
                <a:ea typeface="Helvetica Neue"/>
                <a:cs typeface="Helvetica Neue"/>
                <a:sym typeface="Helvetica Neue"/>
              </a:rPr>
              <a:t>"Finder"</a:t>
            </a:r>
            <a:r>
              <a:rPr b="0" i="0" lang="en-GB" sz="1800" u="none" cap="none" strike="noStrike">
                <a:solidFill>
                  <a:srgbClr val="111111"/>
                </a:solidFill>
                <a:latin typeface="Helvetica Neue Light"/>
                <a:ea typeface="Helvetica Neue Light"/>
                <a:cs typeface="Helvetica Neue Light"/>
                <a:sym typeface="Helvetica Neue Light"/>
              </a:rPr>
              <a:t> situado en el Dock, luego selecciona "</a:t>
            </a:r>
            <a:r>
              <a:rPr b="1" i="0" lang="en-GB" sz="1800" u="none" cap="none" strike="noStrike">
                <a:solidFill>
                  <a:srgbClr val="111111"/>
                </a:solidFill>
                <a:latin typeface="Helvetica Neue"/>
                <a:ea typeface="Helvetica Neue"/>
                <a:cs typeface="Helvetica Neue"/>
                <a:sym typeface="Helvetica Neue"/>
              </a:rPr>
              <a:t>Aplicaciones &gt; Utilidades"</a:t>
            </a:r>
            <a:r>
              <a:rPr b="0" i="0" lang="en-GB" sz="1800" u="none" cap="none" strike="noStrike">
                <a:solidFill>
                  <a:srgbClr val="111111"/>
                </a:solidFill>
                <a:latin typeface="Helvetica Neue Light"/>
                <a:ea typeface="Helvetica Neue Light"/>
                <a:cs typeface="Helvetica Neue Light"/>
                <a:sym typeface="Helvetica Neue Light"/>
              </a:rPr>
              <a:t>, y finalmente dale doble clic al icono</a:t>
            </a:r>
            <a:r>
              <a:rPr b="1" i="0" lang="en-GB" sz="1800" u="none" cap="none" strike="noStrike">
                <a:solidFill>
                  <a:srgbClr val="111111"/>
                </a:solidFill>
                <a:latin typeface="Helvetica Neue"/>
                <a:ea typeface="Helvetica Neue"/>
                <a:cs typeface="Helvetica Neue"/>
                <a:sym typeface="Helvetica Neue"/>
              </a:rPr>
              <a:t> "Terminal".</a:t>
            </a:r>
            <a:endParaRPr b="1" i="0" sz="1800" u="none" cap="none" strike="noStrike">
              <a:solidFill>
                <a:srgbClr val="11111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120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p:txBody>
      </p:sp>
      <p:sp>
        <p:nvSpPr>
          <p:cNvPr id="508" name="Google Shape;508;p71"/>
          <p:cNvSpPr txBox="1"/>
          <p:nvPr/>
        </p:nvSpPr>
        <p:spPr>
          <a:xfrm>
            <a:off x="975600" y="215625"/>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¿CÓMO ABRIR LA TERMINAL?</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4" name="Google Shape;514;p72"/>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n-GB" sz="3000" u="none" cap="none" strike="noStrike">
                <a:solidFill>
                  <a:schemeClr val="dk1"/>
                </a:solidFill>
                <a:latin typeface="Anton"/>
                <a:ea typeface="Anton"/>
                <a:cs typeface="Anton"/>
                <a:sym typeface="Anton"/>
              </a:rPr>
              <a:t>RECORDEMOS LA CLASE 0: COMANDOS BÁSICOS </a:t>
            </a:r>
            <a:endParaRPr b="0" i="1" sz="3000" u="none" cap="none" strike="noStrike">
              <a:solidFill>
                <a:schemeClr val="dk1"/>
              </a:solidFill>
              <a:latin typeface="Anton"/>
              <a:ea typeface="Anton"/>
              <a:cs typeface="Anton"/>
              <a:sym typeface="Anton"/>
            </a:endParaRPr>
          </a:p>
        </p:txBody>
      </p:sp>
      <p:sp>
        <p:nvSpPr>
          <p:cNvPr id="515" name="Google Shape;515;p72"/>
          <p:cNvSpPr txBox="1"/>
          <p:nvPr/>
        </p:nvSpPr>
        <p:spPr>
          <a:xfrm>
            <a:off x="491150" y="1388125"/>
            <a:ext cx="8442600" cy="34332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Didact Gothic"/>
              <a:buChar char="●"/>
            </a:pPr>
            <a:r>
              <a:rPr b="1" i="0" lang="en-GB" sz="1800" u="none" cap="none" strike="noStrike">
                <a:solidFill>
                  <a:srgbClr val="111111"/>
                </a:solidFill>
                <a:latin typeface="Helvetica Neue"/>
                <a:ea typeface="Helvetica Neue"/>
                <a:cs typeface="Helvetica Neue"/>
                <a:sym typeface="Helvetica Neue"/>
              </a:rPr>
              <a:t>/?:</a:t>
            </a:r>
            <a:r>
              <a:rPr b="0" i="0" lang="en-GB" sz="1800" u="none" cap="none" strike="noStrike">
                <a:solidFill>
                  <a:srgbClr val="111111"/>
                </a:solidFill>
                <a:latin typeface="Helvetica Neue Light"/>
                <a:ea typeface="Helvetica Neue Light"/>
                <a:cs typeface="Helvetica Neue Light"/>
                <a:sym typeface="Helvetica Neue Light"/>
              </a:rPr>
              <a:t> si quieres saber más de un comando, añade /? para ver la ayuda relacionada. Te será muy útil para ver las muchas opciones de cada comando.</a:t>
            </a:r>
            <a:endParaRPr b="0" i="0" sz="1800" u="none" cap="none" strike="noStrike">
              <a:solidFill>
                <a:srgbClr val="11111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0" lang="en-GB" sz="1800" u="none" cap="none" strike="noStrike">
                <a:solidFill>
                  <a:srgbClr val="111111"/>
                </a:solidFill>
                <a:latin typeface="Helvetica Neue"/>
                <a:ea typeface="Helvetica Neue"/>
                <a:cs typeface="Helvetica Neue"/>
                <a:sym typeface="Helvetica Neue"/>
              </a:rPr>
              <a:t>HELP:</a:t>
            </a:r>
            <a:r>
              <a:rPr b="0" i="0" lang="en-GB" sz="1800" u="none" cap="none" strike="noStrike">
                <a:solidFill>
                  <a:srgbClr val="111111"/>
                </a:solidFill>
                <a:latin typeface="Helvetica Neue Light"/>
                <a:ea typeface="Helvetica Neue Light"/>
                <a:cs typeface="Helvetica Neue Light"/>
                <a:sym typeface="Helvetica Neue Light"/>
              </a:rPr>
              <a:t> te mostrará una lista de comandos disponibles.</a:t>
            </a:r>
            <a:endParaRPr b="0" i="0" sz="1800" u="none" cap="none" strike="noStrike">
              <a:solidFill>
                <a:srgbClr val="11111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0" lang="en-GB" sz="1800" u="none" cap="none" strike="noStrike">
                <a:solidFill>
                  <a:srgbClr val="111111"/>
                </a:solidFill>
                <a:latin typeface="Helvetica Neue"/>
                <a:ea typeface="Helvetica Neue"/>
                <a:cs typeface="Helvetica Neue"/>
                <a:sym typeface="Helvetica Neue"/>
              </a:rPr>
              <a:t>DIR:</a:t>
            </a:r>
            <a:r>
              <a:rPr b="0" i="0" lang="en-GB" sz="1800" u="none" cap="none" strike="noStrike">
                <a:solidFill>
                  <a:srgbClr val="111111"/>
                </a:solidFill>
                <a:latin typeface="Helvetica Neue Light"/>
                <a:ea typeface="Helvetica Neue Light"/>
                <a:cs typeface="Helvetica Neue Light"/>
                <a:sym typeface="Helvetica Neue Light"/>
              </a:rPr>
              <a:t> es el comando más conocido de DOS y sirve para ver el contenido de una carpeta (en MAC-OS usar LS).</a:t>
            </a:r>
            <a:endParaRPr b="0" i="0" sz="1800" u="none" cap="none" strike="noStrike">
              <a:solidFill>
                <a:srgbClr val="11111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0" lang="en-GB" sz="1800" u="none" cap="none" strike="noStrike">
                <a:solidFill>
                  <a:srgbClr val="111111"/>
                </a:solidFill>
                <a:latin typeface="Helvetica Neue"/>
                <a:ea typeface="Helvetica Neue"/>
                <a:cs typeface="Helvetica Neue"/>
                <a:sym typeface="Helvetica Neue"/>
              </a:rPr>
              <a:t>CD:</a:t>
            </a:r>
            <a:r>
              <a:rPr b="0" i="0" lang="en-GB" sz="1800" u="none" cap="none" strike="noStrike">
                <a:solidFill>
                  <a:srgbClr val="111111"/>
                </a:solidFill>
                <a:latin typeface="Helvetica Neue Light"/>
                <a:ea typeface="Helvetica Neue Light"/>
                <a:cs typeface="Helvetica Neue Light"/>
                <a:sym typeface="Helvetica Neue Light"/>
              </a:rPr>
              <a:t> sirve para entrar en una carpeta o salir de ella (CD…).</a:t>
            </a:r>
            <a:endParaRPr b="0" i="0" sz="1800" u="none" cap="none" strike="noStrike">
              <a:solidFill>
                <a:srgbClr val="11111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0" lang="en-GB" sz="1800" u="none" cap="none" strike="noStrike">
                <a:solidFill>
                  <a:srgbClr val="111111"/>
                </a:solidFill>
                <a:latin typeface="Helvetica Neue"/>
                <a:ea typeface="Helvetica Neue"/>
                <a:cs typeface="Helvetica Neue"/>
                <a:sym typeface="Helvetica Neue"/>
              </a:rPr>
              <a:t>CLEAR:</a:t>
            </a:r>
            <a:r>
              <a:rPr b="0" i="0" lang="en-GB" sz="1800" u="none" cap="none" strike="noStrike">
                <a:solidFill>
                  <a:srgbClr val="111111"/>
                </a:solidFill>
                <a:latin typeface="Helvetica Neue Light"/>
                <a:ea typeface="Helvetica Neue Light"/>
                <a:cs typeface="Helvetica Neue Light"/>
                <a:sym typeface="Helvetica Neue Light"/>
              </a:rPr>
              <a:t> limpia la consola.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1" name="Google Shape;521;p73"/>
          <p:cNvSpPr txBox="1"/>
          <p:nvPr/>
        </p:nvSpPr>
        <p:spPr>
          <a:xfrm>
            <a:off x="491150" y="1616725"/>
            <a:ext cx="8442600" cy="31425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Didact Gothic"/>
              <a:buChar char="●"/>
            </a:pPr>
            <a:r>
              <a:rPr b="1" i="0" lang="en-GB" sz="1800" u="none" cap="none" strike="noStrike">
                <a:solidFill>
                  <a:srgbClr val="111111"/>
                </a:solidFill>
                <a:latin typeface="Helvetica Neue"/>
                <a:ea typeface="Helvetica Neue"/>
                <a:cs typeface="Helvetica Neue"/>
                <a:sym typeface="Helvetica Neue"/>
              </a:rPr>
              <a:t>MKDIR:</a:t>
            </a:r>
            <a:r>
              <a:rPr b="0" i="0" lang="en-GB" sz="1800" u="none" cap="none" strike="noStrike">
                <a:solidFill>
                  <a:srgbClr val="111111"/>
                </a:solidFill>
                <a:latin typeface="Helvetica Neue Light"/>
                <a:ea typeface="Helvetica Neue Light"/>
                <a:cs typeface="Helvetica Neue Light"/>
                <a:sym typeface="Helvetica Neue Light"/>
              </a:rPr>
              <a:t> con este comando crearás una carpeta nueva. Con RMDIR podrás eliminarla.</a:t>
            </a:r>
            <a:endParaRPr b="0" i="0" sz="1800" u="none" cap="none" strike="noStrike">
              <a:solidFill>
                <a:srgbClr val="11111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0" lang="en-GB" sz="1800" u="none" cap="none" strike="noStrike">
                <a:solidFill>
                  <a:srgbClr val="111111"/>
                </a:solidFill>
                <a:latin typeface="Helvetica Neue"/>
                <a:ea typeface="Helvetica Neue"/>
                <a:cs typeface="Helvetica Neue"/>
                <a:sym typeface="Helvetica Neue"/>
              </a:rPr>
              <a:t>MOVE </a:t>
            </a:r>
            <a:r>
              <a:rPr b="0" i="0" lang="en-GB" sz="1800" u="none" cap="none" strike="noStrike">
                <a:solidFill>
                  <a:srgbClr val="111111"/>
                </a:solidFill>
                <a:latin typeface="Helvetica Neue Light"/>
                <a:ea typeface="Helvetica Neue Light"/>
                <a:cs typeface="Helvetica Neue Light"/>
                <a:sym typeface="Helvetica Neue Light"/>
              </a:rPr>
              <a:t>y </a:t>
            </a:r>
            <a:r>
              <a:rPr b="1" i="0" lang="en-GB" sz="1800" u="none" cap="none" strike="noStrike">
                <a:solidFill>
                  <a:srgbClr val="111111"/>
                </a:solidFill>
                <a:latin typeface="Helvetica Neue"/>
                <a:ea typeface="Helvetica Neue"/>
                <a:cs typeface="Helvetica Neue"/>
                <a:sym typeface="Helvetica Neue"/>
              </a:rPr>
              <a:t>COPY:</a:t>
            </a:r>
            <a:r>
              <a:rPr b="0" i="0" lang="en-GB" sz="1800" u="none" cap="none" strike="noStrike">
                <a:solidFill>
                  <a:srgbClr val="111111"/>
                </a:solidFill>
                <a:latin typeface="Helvetica Neue Light"/>
                <a:ea typeface="Helvetica Neue Light"/>
                <a:cs typeface="Helvetica Neue Light"/>
                <a:sym typeface="Helvetica Neue Light"/>
              </a:rPr>
              <a:t> son los comandos para mover y copiar archivos respectivamente. Deberás indicar el nombre del archivo con su ruta (si está en otra carpeta en la que te encuentras) y la ruta de destino.</a:t>
            </a:r>
            <a:endParaRPr b="0" i="0" sz="1800" u="none" cap="none" strike="noStrike">
              <a:solidFill>
                <a:srgbClr val="11111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0" lang="en-GB" sz="1800" u="none" cap="none" strike="noStrike">
                <a:solidFill>
                  <a:srgbClr val="111111"/>
                </a:solidFill>
                <a:latin typeface="Helvetica Neue"/>
                <a:ea typeface="Helvetica Neue"/>
                <a:cs typeface="Helvetica Neue"/>
                <a:sym typeface="Helvetica Neue"/>
              </a:rPr>
              <a:t>RENAME: </a:t>
            </a:r>
            <a:r>
              <a:rPr b="0" i="0" lang="en-GB" sz="1800" u="none" cap="none" strike="noStrike">
                <a:solidFill>
                  <a:srgbClr val="111111"/>
                </a:solidFill>
                <a:latin typeface="Helvetica Neue Light"/>
                <a:ea typeface="Helvetica Neue Light"/>
                <a:cs typeface="Helvetica Neue Light"/>
                <a:sym typeface="Helvetica Neue Light"/>
              </a:rPr>
              <a:t>sirve para renombrar un archivo o carpeta. Hay que indicar el nombre original y el definitivo.</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22" name="Google Shape;522;p73"/>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n-GB" sz="3000" u="none" cap="none" strike="noStrike">
                <a:solidFill>
                  <a:schemeClr val="dk1"/>
                </a:solidFill>
                <a:latin typeface="Anton"/>
                <a:ea typeface="Anton"/>
                <a:cs typeface="Anton"/>
                <a:sym typeface="Anton"/>
              </a:rPr>
              <a:t>RECORDEMOS LA CLASE 0: COMANDOS BÁSICOS </a:t>
            </a:r>
            <a:endParaRPr b="0" i="1" sz="3000" u="none" cap="none" strike="noStrike">
              <a:solidFill>
                <a:schemeClr val="dk1"/>
              </a:solidFill>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8" name="Google Shape;528;p74"/>
          <p:cNvSpPr txBox="1"/>
          <p:nvPr/>
        </p:nvSpPr>
        <p:spPr>
          <a:xfrm>
            <a:off x="491150" y="1616725"/>
            <a:ext cx="8442600" cy="29025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Didact Gothic"/>
              <a:buChar char="●"/>
            </a:pPr>
            <a:r>
              <a:rPr b="1" i="0" lang="en-GB" sz="1800" u="none" cap="none" strike="noStrike">
                <a:solidFill>
                  <a:srgbClr val="111111"/>
                </a:solidFill>
                <a:latin typeface="Helvetica Neue"/>
                <a:ea typeface="Helvetica Neue"/>
                <a:cs typeface="Helvetica Neue"/>
                <a:sym typeface="Helvetica Neue"/>
              </a:rPr>
              <a:t>DEL:</a:t>
            </a:r>
            <a:r>
              <a:rPr b="0" i="0" lang="en-GB" sz="1800" u="none" cap="none" strike="noStrike">
                <a:solidFill>
                  <a:srgbClr val="111111"/>
                </a:solidFill>
                <a:latin typeface="Helvetica Neue Light"/>
                <a:ea typeface="Helvetica Neue Light"/>
                <a:cs typeface="Helvetica Neue Light"/>
                <a:sym typeface="Helvetica Neue Light"/>
              </a:rPr>
              <a:t> es el comando para eliminar un archivo. Recuerda que no irá a la Papelera, así que piensa muy bien antes de borrar algo. Y para eliminar carpeta usa el comando RD (en MAC-OS usar RM para archivos / para eliminar carpetas RM -RF).</a:t>
            </a:r>
            <a:endParaRPr b="0" i="0" sz="1800" u="none" cap="none" strike="noStrike">
              <a:solidFill>
                <a:srgbClr val="11111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0" lang="en-GB" sz="1800" u="none" cap="none" strike="noStrike">
                <a:solidFill>
                  <a:srgbClr val="111111"/>
                </a:solidFill>
                <a:latin typeface="Helvetica Neue"/>
                <a:ea typeface="Helvetica Neue"/>
                <a:cs typeface="Helvetica Neue"/>
                <a:sym typeface="Helvetica Neue"/>
              </a:rPr>
              <a:t>EXIT: </a:t>
            </a:r>
            <a:r>
              <a:rPr b="0" i="0" lang="en-GB" sz="1800" u="none" cap="none" strike="noStrike">
                <a:solidFill>
                  <a:srgbClr val="111111"/>
                </a:solidFill>
                <a:latin typeface="Helvetica Neue Light"/>
                <a:ea typeface="Helvetica Neue Light"/>
                <a:cs typeface="Helvetica Neue Light"/>
                <a:sym typeface="Helvetica Neue Light"/>
              </a:rPr>
              <a:t>cierra la ventana de la línea de comandos o símbolo del sistema.</a:t>
            </a:r>
            <a:endParaRPr b="0" i="0" sz="1800" u="none" cap="none" strike="noStrike">
              <a:solidFill>
                <a:srgbClr val="11111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0" lang="en-GB" sz="1800" u="none" cap="none" strike="noStrike">
                <a:solidFill>
                  <a:srgbClr val="111111"/>
                </a:solidFill>
                <a:latin typeface="Helvetica Neue"/>
                <a:ea typeface="Helvetica Neue"/>
                <a:cs typeface="Helvetica Neue"/>
                <a:sym typeface="Helvetica Neue"/>
              </a:rPr>
              <a:t>COPY CON: </a:t>
            </a:r>
            <a:r>
              <a:rPr b="0" i="0" lang="en-GB" sz="1800" u="none" cap="none" strike="noStrike">
                <a:solidFill>
                  <a:srgbClr val="111111"/>
                </a:solidFill>
                <a:latin typeface="Helvetica Neue Light"/>
                <a:ea typeface="Helvetica Neue Light"/>
                <a:cs typeface="Helvetica Neue Light"/>
                <a:sym typeface="Helvetica Neue Light"/>
              </a:rPr>
              <a:t>crear archivos (en MAC-OS usar TOUCH).</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29" name="Google Shape;529;p74"/>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n-GB" sz="3000" u="none" cap="none" strike="noStrike">
                <a:solidFill>
                  <a:schemeClr val="dk1"/>
                </a:solidFill>
                <a:latin typeface="Anton"/>
                <a:ea typeface="Anton"/>
                <a:cs typeface="Anton"/>
                <a:sym typeface="Anton"/>
              </a:rPr>
              <a:t>RECORDEMOS LA CLASE 0: COMANDOS BÁSICOS </a:t>
            </a:r>
            <a:endParaRPr b="0" i="1" sz="3000" u="none" cap="none" strike="noStrike">
              <a:solidFill>
                <a:schemeClr val="dk1"/>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7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CREANDO REPOSITORIOS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1"/>
          <p:cNvSpPr txBox="1"/>
          <p:nvPr/>
        </p:nvSpPr>
        <p:spPr>
          <a:xfrm>
            <a:off x="196475" y="1009175"/>
            <a:ext cx="41841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300" u="none" cap="none" strike="noStrike">
                <a:solidFill>
                  <a:schemeClr val="dk1"/>
                </a:solidFill>
                <a:latin typeface="Helvetica Neue"/>
                <a:ea typeface="Helvetica Neue"/>
                <a:cs typeface="Helvetica Neue"/>
                <a:sym typeface="Helvetica Neue"/>
              </a:rPr>
              <a:t>Servidor:</a:t>
            </a:r>
            <a:r>
              <a:rPr b="0" i="0" lang="en-GB" sz="1300" u="none" cap="none" strike="noStrike">
                <a:solidFill>
                  <a:schemeClr val="dk1"/>
                </a:solidFill>
                <a:latin typeface="Helvetica Neue Light"/>
                <a:ea typeface="Helvetica Neue Light"/>
                <a:cs typeface="Helvetica Neue Light"/>
                <a:sym typeface="Helvetica Neue Light"/>
              </a:rPr>
              <a:t> cuando hablamos de servidores, nos referimos al ordenador que pone recursos a disposición a través de una red, o al programa que funciona en dicho ordenador.</a:t>
            </a:r>
            <a:r>
              <a:rPr lang="en-GB" sz="1300">
                <a:solidFill>
                  <a:schemeClr val="dk1"/>
                </a:solidFill>
                <a:latin typeface="Helvetica Neue Light"/>
                <a:ea typeface="Helvetica Neue Light"/>
                <a:cs typeface="Helvetica Neue Light"/>
                <a:sym typeface="Helvetica Neue Light"/>
              </a:rPr>
              <a:t> </a:t>
            </a:r>
            <a:r>
              <a:rPr b="0" i="0" lang="en-GB" sz="1300" u="none" cap="none" strike="noStrike">
                <a:solidFill>
                  <a:schemeClr val="dk1"/>
                </a:solidFill>
                <a:latin typeface="Helvetica Neue Light"/>
                <a:ea typeface="Helvetica Neue Light"/>
                <a:cs typeface="Helvetica Neue Light"/>
                <a:sym typeface="Helvetica Neue Light"/>
              </a:rPr>
              <a:t>En consecuencia, aparecen dos definiciones de servidor: hardware y software.</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n-GB" sz="1300" u="none" cap="none" strike="noStrike">
                <a:solidFill>
                  <a:schemeClr val="dk1"/>
                </a:solidFill>
                <a:latin typeface="Helvetica Neue"/>
                <a:ea typeface="Helvetica Neue"/>
                <a:cs typeface="Helvetica Neue"/>
                <a:sym typeface="Helvetica Neue"/>
              </a:rPr>
              <a:t>Servidor hardware: </a:t>
            </a:r>
            <a:r>
              <a:rPr b="0" i="0" lang="en-GB" sz="1300" u="none" cap="none" strike="noStrike">
                <a:solidFill>
                  <a:schemeClr val="dk1"/>
                </a:solidFill>
                <a:latin typeface="Helvetica Neue Light"/>
                <a:ea typeface="Helvetica Neue Light"/>
                <a:cs typeface="Helvetica Neue Light"/>
                <a:sym typeface="Helvetica Neue Light"/>
              </a:rPr>
              <a:t>es una máquina física integrada en una red informática en la que, además del sistema operativo, funcionan uno o varios servidores basados en software. </a:t>
            </a:r>
            <a:endParaRPr b="0" i="0" sz="13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300" u="none" cap="none" strike="noStrike">
                <a:solidFill>
                  <a:schemeClr val="dk1"/>
                </a:solidFill>
                <a:latin typeface="Helvetica Neue"/>
                <a:ea typeface="Helvetica Neue"/>
                <a:cs typeface="Helvetica Neue"/>
                <a:sym typeface="Helvetica Neue"/>
              </a:rPr>
              <a:t>Servidor software: </a:t>
            </a:r>
            <a:r>
              <a:rPr b="0" i="0" lang="en-GB" sz="1300" u="none" cap="none" strike="noStrike">
                <a:solidFill>
                  <a:schemeClr val="dk1"/>
                </a:solidFill>
                <a:latin typeface="Helvetica Neue Light"/>
                <a:ea typeface="Helvetica Neue Light"/>
                <a:cs typeface="Helvetica Neue Light"/>
                <a:sym typeface="Helvetica Neue Light"/>
              </a:rPr>
              <a:t>es un programa que ofrece un servicio especial que otros programas, denominados clientes (“clients”), pueden usar a nivel local o a través de una red. El tipo de servicio depende del tipo de software del servidor.</a:t>
            </a:r>
            <a:r>
              <a:rPr b="0" i="0" lang="en-GB" sz="14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134" name="Google Shape;134;p31"/>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r>
              <a:rPr i="1" lang="en-GB" sz="4500">
                <a:latin typeface="Anton"/>
                <a:ea typeface="Anton"/>
                <a:cs typeface="Anton"/>
                <a:sym typeface="Anton"/>
              </a:rPr>
              <a:t>:</a:t>
            </a:r>
            <a:endParaRPr b="0" i="1" sz="2000" u="none" cap="none" strike="noStrike">
              <a:solidFill>
                <a:srgbClr val="000000"/>
              </a:solidFill>
              <a:latin typeface="Anton"/>
              <a:ea typeface="Anton"/>
              <a:cs typeface="Anton"/>
              <a:sym typeface="Anton"/>
            </a:endParaRPr>
          </a:p>
        </p:txBody>
      </p:sp>
      <p:pic>
        <p:nvPicPr>
          <p:cNvPr id="135" name="Google Shape;13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6" name="Google Shape;136;p31"/>
          <p:cNvSpPr txBox="1"/>
          <p:nvPr/>
        </p:nvSpPr>
        <p:spPr>
          <a:xfrm>
            <a:off x="4692275" y="1009175"/>
            <a:ext cx="4266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300" u="none" cap="none" strike="noStrike">
                <a:solidFill>
                  <a:schemeClr val="dk1"/>
                </a:solidFill>
                <a:latin typeface="Helvetica Neue"/>
                <a:ea typeface="Helvetica Neue"/>
                <a:cs typeface="Helvetica Neue"/>
                <a:sym typeface="Helvetica Neue"/>
              </a:rPr>
              <a:t>Seguridad:</a:t>
            </a:r>
            <a:r>
              <a:rPr b="0" i="0" lang="en-GB" sz="1300" u="none" cap="none" strike="noStrike">
                <a:solidFill>
                  <a:schemeClr val="dk1"/>
                </a:solidFill>
                <a:latin typeface="Helvetica Neue Light"/>
                <a:ea typeface="Helvetica Neue Light"/>
                <a:cs typeface="Helvetica Neue Light"/>
                <a:sym typeface="Helvetica Neue Light"/>
              </a:rPr>
              <a:t> es la acción o práctica de proteger sitios web del acceso, uso, modificación, destrucción o interrupción no autorizados.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300"/>
              <a:buFont typeface="Arial"/>
              <a:buNone/>
            </a:pPr>
            <a:r>
              <a:rPr b="1" i="0" lang="en-GB" sz="1300" u="none" cap="none" strike="noStrike">
                <a:solidFill>
                  <a:schemeClr val="dk1"/>
                </a:solidFill>
                <a:latin typeface="Helvetica Neue"/>
                <a:ea typeface="Helvetica Neue"/>
                <a:cs typeface="Helvetica Neue"/>
                <a:sym typeface="Helvetica Neue"/>
              </a:rPr>
              <a:t>SVG: </a:t>
            </a:r>
            <a:r>
              <a:rPr b="0" i="0" lang="en-GB" sz="1300" u="none" cap="none" strike="noStrike">
                <a:solidFill>
                  <a:schemeClr val="dk1"/>
                </a:solidFill>
                <a:latin typeface="Helvetica Neue Light"/>
                <a:ea typeface="Helvetica Neue Light"/>
                <a:cs typeface="Helvetica Neue Light"/>
                <a:sym typeface="Helvetica Neue Light"/>
              </a:rPr>
              <a:t>es una imagen vectorial en formato XML, que funciona muy bien para los logotipos, iconos, texto e imágenes sencillas.</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SEO: </a:t>
            </a:r>
            <a:r>
              <a:rPr b="0" i="0" lang="en-GB" sz="1400" u="none" cap="none" strike="noStrike">
                <a:solidFill>
                  <a:schemeClr val="dk1"/>
                </a:solidFill>
                <a:latin typeface="Helvetica Neue Light"/>
                <a:ea typeface="Helvetica Neue Light"/>
                <a:cs typeface="Helvetica Neue Light"/>
                <a:sym typeface="Helvetica Neue Light"/>
              </a:rPr>
              <a:t>significa “Search Engine Optimization”, es decir, Optimización de Motores de Búsqueda. El objetivo general del SEO es mejorar la posición de un sitio web, en los motores de búsqueda.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38" name="Shape 538"/>
        <p:cNvGrpSpPr/>
        <p:nvPr/>
      </p:nvGrpSpPr>
      <p:grpSpPr>
        <a:xfrm>
          <a:off x="0" y="0"/>
          <a:ext cx="0" cy="0"/>
          <a:chOff x="0" y="0"/>
          <a:chExt cx="0" cy="0"/>
        </a:xfrm>
      </p:grpSpPr>
      <p:pic>
        <p:nvPicPr>
          <p:cNvPr id="539" name="Google Shape;539;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0" name="Google Shape;540;p76"/>
          <p:cNvSpPr txBox="1"/>
          <p:nvPr/>
        </p:nvSpPr>
        <p:spPr>
          <a:xfrm>
            <a:off x="1157250" y="1594250"/>
            <a:ext cx="6829500" cy="2315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Un repositorio es un espacio centralizado donde se almacena, organiza, mantiene y difunde información.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Será “la carpeta” o espacio donde guardarás tu proyecto, para más adelante compartirlo con el equipo a través de un repositorio en la nube (en internet, por ejemplo en Github).</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2000"/>
              <a:buFont typeface="Arial"/>
              <a:buNone/>
            </a:pPr>
            <a:r>
              <a:t/>
            </a:r>
            <a:endParaRPr b="0" i="0" sz="2000" u="none" cap="none" strike="noStrike">
              <a:solidFill>
                <a:srgbClr val="000000"/>
              </a:solidFill>
              <a:highlight>
                <a:srgbClr val="3DFFBC"/>
              </a:highlight>
              <a:latin typeface="Helvetica Neue Light"/>
              <a:ea typeface="Helvetica Neue Light"/>
              <a:cs typeface="Helvetica Neue Light"/>
              <a:sym typeface="Helvetica Neue Light"/>
            </a:endParaRPr>
          </a:p>
        </p:txBody>
      </p:sp>
      <p:sp>
        <p:nvSpPr>
          <p:cNvPr id="541" name="Google Shape;541;p76"/>
          <p:cNvSpPr txBox="1"/>
          <p:nvPr/>
        </p:nvSpPr>
        <p:spPr>
          <a:xfrm>
            <a:off x="1234000" y="720500"/>
            <a:ext cx="6724200" cy="64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700"/>
              <a:buFont typeface="Arial"/>
              <a:buNone/>
            </a:pPr>
            <a:r>
              <a:rPr b="0" i="1" lang="en-GB" sz="3700" u="none" cap="none" strike="noStrike">
                <a:solidFill>
                  <a:srgbClr val="000000"/>
                </a:solidFill>
                <a:latin typeface="Anton"/>
                <a:ea typeface="Anton"/>
                <a:cs typeface="Anton"/>
                <a:sym typeface="Anton"/>
              </a:rPr>
              <a:t>¿QUÉ ES UN REPOSITORIO? </a:t>
            </a:r>
            <a:endParaRPr b="1" i="1" sz="3700" u="none" cap="none" strike="noStrike">
              <a:solidFill>
                <a:srgbClr val="000000"/>
              </a:solidFill>
              <a:highlight>
                <a:schemeClr val="accent6"/>
              </a:highlight>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7" name="Google Shape;547;p77"/>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INIT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48" name="Google Shape;548;p77"/>
          <p:cNvSpPr txBox="1"/>
          <p:nvPr/>
        </p:nvSpPr>
        <p:spPr>
          <a:xfrm>
            <a:off x="1303225" y="1999950"/>
            <a:ext cx="6668400" cy="198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Este comando se usa para </a:t>
            </a:r>
            <a:r>
              <a:rPr b="1" i="0" lang="en-GB" sz="1800" u="none" cap="none" strike="noStrike">
                <a:solidFill>
                  <a:srgbClr val="000000"/>
                </a:solidFill>
                <a:latin typeface="Helvetica Neue"/>
                <a:ea typeface="Helvetica Neue"/>
                <a:cs typeface="Helvetica Neue"/>
                <a:sym typeface="Helvetica Neue"/>
              </a:rPr>
              <a:t>crear un nuevo repositorio en Git</a:t>
            </a:r>
            <a:r>
              <a:rPr b="0" i="0" lang="en-GB" sz="1800" u="none" cap="none" strike="noStrike">
                <a:solidFill>
                  <a:srgbClr val="000000"/>
                </a:solidFill>
                <a:latin typeface="Helvetica Neue Light"/>
                <a:ea typeface="Helvetica Neue Light"/>
                <a:cs typeface="Helvetica Neue Light"/>
                <a:sym typeface="Helvetica Neue Light"/>
              </a:rPr>
              <a:t>. Nos crea un repositorio de manera local y lo hará en la carpeta donde estamos posicionados. También se le puede pasar </a:t>
            </a:r>
            <a:r>
              <a:rPr b="0" i="1" lang="en-GB" sz="1800" u="none" cap="none" strike="noStrike">
                <a:solidFill>
                  <a:srgbClr val="000000"/>
                </a:solidFill>
                <a:latin typeface="Helvetica Neue Light"/>
                <a:ea typeface="Helvetica Neue Light"/>
                <a:cs typeface="Helvetica Neue Light"/>
                <a:sym typeface="Helvetica Neue Light"/>
              </a:rPr>
              <a:t>[nombre_de_la_carpeta]</a:t>
            </a:r>
            <a:r>
              <a:rPr b="0" i="0" lang="en-GB" sz="1800" u="none" cap="none" strike="noStrike">
                <a:solidFill>
                  <a:srgbClr val="000000"/>
                </a:solidFill>
                <a:latin typeface="Helvetica Neue Light"/>
                <a:ea typeface="Helvetica Neue Light"/>
                <a:cs typeface="Helvetica Neue Light"/>
                <a:sym typeface="Helvetica Neue Light"/>
              </a:rPr>
              <a:t> y creará una con ese nombre. Por ejemplo: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aphicFrame>
        <p:nvGraphicFramePr>
          <p:cNvPr id="553" name="Google Shape;553;p78"/>
          <p:cNvGraphicFramePr/>
          <p:nvPr/>
        </p:nvGraphicFramePr>
        <p:xfrm>
          <a:off x="437875" y="1049160"/>
          <a:ext cx="3000000" cy="3000000"/>
        </p:xfrm>
        <a:graphic>
          <a:graphicData uri="http://schemas.openxmlformats.org/drawingml/2006/table">
            <a:tbl>
              <a:tblPr>
                <a:noFill/>
                <a:tableStyleId>{AE98A7B8-1A81-4748-B3D9-52A7FFF0584E}</a:tableStyleId>
              </a:tblPr>
              <a:tblGrid>
                <a:gridCol w="8316575"/>
              </a:tblGrid>
              <a:tr h="3858725">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434343"/>
                          </a:solidFill>
                          <a:highlight>
                            <a:srgbClr val="000000"/>
                          </a:highlight>
                          <a:latin typeface="Didact Gothic"/>
                          <a:ea typeface="Didact Gothic"/>
                          <a:cs typeface="Didact Gothic"/>
                          <a:sym typeface="Didact Gothic"/>
                        </a:rPr>
                        <a:t>/* Paso 1: Me ubico en la carpeta donde quiero crear mi proyecto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rgbClr val="000000"/>
                          </a:highlight>
                          <a:latin typeface="Didact Gothic"/>
                          <a:ea typeface="Didact Gothic"/>
                          <a:cs typeface="Didact Gothic"/>
                          <a:sym typeface="Didact Gothic"/>
                        </a:rPr>
                        <a:t>john@MyShopSolutions</a:t>
                      </a:r>
                      <a:r>
                        <a:rPr lang="en-GB" sz="1600" u="none" cap="none" strike="noStrike">
                          <a:solidFill>
                            <a:srgbClr val="FF00FF"/>
                          </a:solidFill>
                          <a:highlight>
                            <a:srgbClr val="000000"/>
                          </a:highlight>
                          <a:latin typeface="Didact Gothic"/>
                          <a:ea typeface="Didact Gothic"/>
                          <a:cs typeface="Didact Gothic"/>
                          <a:sym typeface="Didact Gothic"/>
                        </a:rPr>
                        <a:t> :~</a:t>
                      </a:r>
                      <a:r>
                        <a:rPr lang="en-GB" sz="1600" u="none" cap="none" strike="noStrike">
                          <a:solidFill>
                            <a:srgbClr val="F3F3F3"/>
                          </a:solidFill>
                          <a:highlight>
                            <a:schemeClr val="dk1"/>
                          </a:highlight>
                          <a:latin typeface="Didact Gothic"/>
                          <a:ea typeface="Didact Gothic"/>
                          <a:cs typeface="Didact Gothic"/>
                          <a:sym typeface="Didact Gothic"/>
                        </a:rPr>
                        <a:t>$ cd Documents/Proyectos_Coder/</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434343"/>
                          </a:solidFill>
                          <a:highlight>
                            <a:schemeClr val="dk1"/>
                          </a:highlight>
                          <a:latin typeface="Didact Gothic"/>
                          <a:ea typeface="Didact Gothic"/>
                          <a:cs typeface="Didact Gothic"/>
                          <a:sym typeface="Didact Gothic"/>
                        </a:rPr>
                        <a:t>/* Paso 2: Ya dentro de la carpeta inicio el proyecto con el nombre que le asigne a mi repositorio*/</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a:t>
                      </a:r>
                      <a:r>
                        <a:rPr lang="en-GB" sz="1600" u="none" cap="none" strike="noStrike">
                          <a:solidFill>
                            <a:srgbClr val="F3F3F3"/>
                          </a:solidFill>
                          <a:highlight>
                            <a:srgbClr val="000000"/>
                          </a:highlight>
                          <a:latin typeface="Didact Gothic"/>
                          <a:ea typeface="Didact Gothic"/>
                          <a:cs typeface="Didact Gothic"/>
                          <a:sym typeface="Didact Gothic"/>
                        </a:rPr>
                        <a:t>$ git init mi_repositorio</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434343"/>
                          </a:solidFill>
                          <a:highlight>
                            <a:srgbClr val="000000"/>
                          </a:highlight>
                          <a:latin typeface="Didact Gothic"/>
                          <a:ea typeface="Didact Gothic"/>
                          <a:cs typeface="Didact Gothic"/>
                          <a:sym typeface="Didact Gothic"/>
                        </a:rPr>
                        <a:t>/* Arrojará el siguiente mensaje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Initialized empty Git repository in /home/usuario/Documents/Proyectos_Coder/mi_repositorio/.git/</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434343"/>
                          </a:solidFill>
                          <a:highlight>
                            <a:srgbClr val="000000"/>
                          </a:highlight>
                          <a:latin typeface="Didact Gothic"/>
                          <a:ea typeface="Didact Gothic"/>
                          <a:cs typeface="Didact Gothic"/>
                          <a:sym typeface="Didact Gothic"/>
                        </a:rPr>
                        <a:t>/* Paso 3: Comprobamos que el repositorio se creó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a:t>
                      </a:r>
                      <a:r>
                        <a:rPr lang="en-GB" sz="1600" u="none" cap="none" strike="noStrike">
                          <a:solidFill>
                            <a:srgbClr val="F3F3F3"/>
                          </a:solidFill>
                          <a:highlight>
                            <a:schemeClr val="dk1"/>
                          </a:highlight>
                          <a:latin typeface="Didact Gothic"/>
                          <a:ea typeface="Didact Gothic"/>
                          <a:cs typeface="Didact Gothic"/>
                          <a:sym typeface="Didact Gothic"/>
                        </a:rPr>
                        <a:t>$ dir</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mi_repositorio</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434343"/>
                          </a:solidFill>
                          <a:highlight>
                            <a:srgbClr val="000000"/>
                          </a:highlight>
                          <a:latin typeface="Didact Gothic"/>
                          <a:ea typeface="Didact Gothic"/>
                          <a:cs typeface="Didact Gothic"/>
                          <a:sym typeface="Didact Gothic"/>
                        </a:rPr>
                        <a:t>/* Paso 4: Me ubico en mi repositorio */</a:t>
                      </a:r>
                      <a:endParaRPr sz="1600" u="none" cap="none" strike="noStrike">
                        <a:solidFill>
                          <a:srgbClr val="43434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a:t>
                      </a:r>
                      <a:r>
                        <a:rPr lang="en-GB" sz="1600" u="none" cap="none" strike="noStrike">
                          <a:solidFill>
                            <a:srgbClr val="F3F3F3"/>
                          </a:solidFill>
                          <a:highlight>
                            <a:schemeClr val="dk1"/>
                          </a:highlight>
                          <a:latin typeface="Didact Gothic"/>
                          <a:ea typeface="Didact Gothic"/>
                          <a:cs typeface="Didact Gothic"/>
                          <a:sym typeface="Didact Gothic"/>
                        </a:rPr>
                        <a:t>$ cd mi_repositorio</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a:t>
                      </a:r>
                      <a:endParaRPr sz="1600" u="none" cap="none" strike="noStrike">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554" name="Google Shape;554;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5" name="Google Shape;555;p78"/>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INIT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79"/>
          <p:cNvPicPr preferRelativeResize="0"/>
          <p:nvPr/>
        </p:nvPicPr>
        <p:blipFill rotWithShape="1">
          <a:blip r:embed="rId3">
            <a:alphaModFix/>
          </a:blip>
          <a:srcRect b="0" l="0" r="0" t="0"/>
          <a:stretch/>
        </p:blipFill>
        <p:spPr>
          <a:xfrm>
            <a:off x="4265925" y="2572288"/>
            <a:ext cx="4133850" cy="2238375"/>
          </a:xfrm>
          <a:prstGeom prst="rect">
            <a:avLst/>
          </a:prstGeom>
          <a:noFill/>
          <a:ln>
            <a:noFill/>
          </a:ln>
        </p:spPr>
      </p:pic>
      <p:pic>
        <p:nvPicPr>
          <p:cNvPr id="561" name="Google Shape;561;p7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62" name="Google Shape;562;p79"/>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STATUS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63" name="Google Shape;563;p79"/>
          <p:cNvSpPr txBox="1"/>
          <p:nvPr/>
        </p:nvSpPr>
        <p:spPr>
          <a:xfrm>
            <a:off x="364200" y="1598575"/>
            <a:ext cx="8415600" cy="321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Ya hemos visto cómo inicializar un repositorio localmente utilizando </a:t>
            </a:r>
            <a:r>
              <a:rPr b="0" i="1" lang="en-GB" sz="1800" u="none" cap="none" strike="noStrike">
                <a:solidFill>
                  <a:schemeClr val="dk1"/>
                </a:solidFill>
                <a:latin typeface="Helvetica Neue Light"/>
                <a:ea typeface="Helvetica Neue Light"/>
                <a:cs typeface="Helvetica Neue Light"/>
                <a:sym typeface="Helvetica Neue Light"/>
              </a:rPr>
              <a:t>git init</a:t>
            </a:r>
            <a:r>
              <a:rPr b="0" i="0" lang="en-GB" sz="1800" u="none" cap="none" strike="noStrike">
                <a:solidFill>
                  <a:schemeClr val="dk1"/>
                </a:solidFill>
                <a:latin typeface="Helvetica Neue Light"/>
                <a:ea typeface="Helvetica Neue Light"/>
                <a:cs typeface="Helvetica Neue Light"/>
                <a:sym typeface="Helvetica Neue Light"/>
              </a:rPr>
              <a:t>. Ahora nos toca crear los archivos que vamos a usar en este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Vamos a Sublime Text:</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chemeClr val="dk1"/>
              </a:buClr>
              <a:buSzPts val="1800"/>
              <a:buFont typeface="Helvetica Neue Light"/>
              <a:buAutoNum type="arabicPeriod"/>
            </a:pPr>
            <a:r>
              <a:rPr b="0" i="0" lang="en-GB" sz="1800" u="none" cap="none" strike="noStrike">
                <a:solidFill>
                  <a:schemeClr val="dk1"/>
                </a:solidFill>
                <a:latin typeface="Helvetica Neue Light"/>
                <a:ea typeface="Helvetica Neue Light"/>
                <a:cs typeface="Helvetica Neue Light"/>
                <a:sym typeface="Helvetica Neue Light"/>
              </a:rPr>
              <a:t>Buscamos el repositorio creado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9" name="Google Shape;569;p80"/>
          <p:cNvSpPr txBox="1"/>
          <p:nvPr/>
        </p:nvSpPr>
        <p:spPr>
          <a:xfrm>
            <a:off x="364200" y="1598575"/>
            <a:ext cx="8415600" cy="68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2. Creamos un archivo index.html que se guardará en el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pic>
        <p:nvPicPr>
          <p:cNvPr id="570" name="Google Shape;570;p80"/>
          <p:cNvPicPr preferRelativeResize="0"/>
          <p:nvPr/>
        </p:nvPicPr>
        <p:blipFill rotWithShape="1">
          <a:blip r:embed="rId4">
            <a:alphaModFix/>
          </a:blip>
          <a:srcRect b="0" l="0" r="0" t="0"/>
          <a:stretch/>
        </p:blipFill>
        <p:spPr>
          <a:xfrm>
            <a:off x="1861300" y="2107400"/>
            <a:ext cx="5421393" cy="2552225"/>
          </a:xfrm>
          <a:prstGeom prst="rect">
            <a:avLst/>
          </a:prstGeom>
          <a:noFill/>
          <a:ln>
            <a:noFill/>
          </a:ln>
        </p:spPr>
      </p:pic>
      <p:sp>
        <p:nvSpPr>
          <p:cNvPr id="571" name="Google Shape;571;p80"/>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STATUS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graphicFrame>
        <p:nvGraphicFramePr>
          <p:cNvPr id="576" name="Google Shape;576;p81"/>
          <p:cNvGraphicFramePr/>
          <p:nvPr/>
        </p:nvGraphicFramePr>
        <p:xfrm>
          <a:off x="944050" y="2005800"/>
          <a:ext cx="3000000" cy="3000000"/>
        </p:xfrm>
        <a:graphic>
          <a:graphicData uri="http://schemas.openxmlformats.org/drawingml/2006/table">
            <a:tbl>
              <a:tblPr>
                <a:noFill/>
                <a:tableStyleId>{AE98A7B8-1A81-4748-B3D9-52A7FFF0584E}</a:tableStyleId>
              </a:tblPr>
              <a:tblGrid>
                <a:gridCol w="75321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a:t>
                      </a:r>
                      <a:r>
                        <a:rPr lang="en-GB" sz="1600" u="none" cap="none" strike="noStrike">
                          <a:solidFill>
                            <a:srgbClr val="F3F3F3"/>
                          </a:solidFill>
                          <a:highlight>
                            <a:srgbClr val="000000"/>
                          </a:highlight>
                          <a:latin typeface="Didact Gothic"/>
                          <a:ea typeface="Didact Gothic"/>
                          <a:cs typeface="Didact Gothic"/>
                          <a:sym typeface="Didact Gothic"/>
                        </a:rPr>
                        <a:t>git status</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On branch master</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No commits yet</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Untracked files:</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  (use "git add &lt;file&gt;..." to include in what will be committed)</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        </a:t>
                      </a:r>
                      <a:r>
                        <a:rPr lang="en-GB" sz="1600" u="none" cap="none" strike="noStrike">
                          <a:solidFill>
                            <a:srgbClr val="FF0000"/>
                          </a:solidFill>
                          <a:highlight>
                            <a:srgbClr val="000000"/>
                          </a:highlight>
                          <a:latin typeface="Didact Gothic"/>
                          <a:ea typeface="Didact Gothic"/>
                          <a:cs typeface="Didact Gothic"/>
                          <a:sym typeface="Didact Gothic"/>
                        </a:rPr>
                        <a:t>index.html</a:t>
                      </a:r>
                      <a:endParaRPr sz="1600" u="none" cap="none" strike="noStrike">
                        <a:solidFill>
                          <a:srgbClr val="FF00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nothing added to commit but untracked files present (use "git add" to track)</a:t>
                      </a:r>
                      <a:endParaRPr sz="16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577" name="Google Shape;577;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8" name="Google Shape;578;p81"/>
          <p:cNvSpPr txBox="1"/>
          <p:nvPr/>
        </p:nvSpPr>
        <p:spPr>
          <a:xfrm>
            <a:off x="364200" y="1181050"/>
            <a:ext cx="8415600" cy="66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3. Vamos a la terminal y con </a:t>
            </a:r>
            <a:r>
              <a:rPr b="0" i="1" lang="en-GB" sz="1800" u="none" cap="none" strike="noStrike">
                <a:solidFill>
                  <a:schemeClr val="dk1"/>
                </a:solidFill>
                <a:latin typeface="Helvetica Neue Light"/>
                <a:ea typeface="Helvetica Neue Light"/>
                <a:cs typeface="Helvetica Neue Light"/>
                <a:sym typeface="Helvetica Neue Light"/>
              </a:rPr>
              <a:t>git status </a:t>
            </a:r>
            <a:r>
              <a:rPr b="0" i="0" lang="en-GB" sz="1800" u="none" cap="none" strike="noStrike">
                <a:solidFill>
                  <a:schemeClr val="dk1"/>
                </a:solidFill>
                <a:latin typeface="Helvetica Neue Light"/>
                <a:ea typeface="Helvetica Neue Light"/>
                <a:cs typeface="Helvetica Neue Light"/>
                <a:sym typeface="Helvetica Neue Light"/>
              </a:rPr>
              <a:t>chequeamos el estado de nuestro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latin typeface="Helvetica Neue Light"/>
              <a:ea typeface="Helvetica Neue Light"/>
              <a:cs typeface="Helvetica Neue Light"/>
              <a:sym typeface="Helvetica Neue Light"/>
            </a:endParaRPr>
          </a:p>
        </p:txBody>
      </p:sp>
      <p:sp>
        <p:nvSpPr>
          <p:cNvPr id="579" name="Google Shape;579;p81"/>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STATUS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5" name="Google Shape;585;p82"/>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pic>
        <p:nvPicPr>
          <p:cNvPr id="586" name="Google Shape;586;p82"/>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587" name="Google Shape;587;p82"/>
          <p:cNvCxnSpPr/>
          <p:nvPr/>
        </p:nvCxnSpPr>
        <p:spPr>
          <a:xfrm>
            <a:off x="2307975" y="1677525"/>
            <a:ext cx="1372500" cy="0"/>
          </a:xfrm>
          <a:prstGeom prst="straightConnector1">
            <a:avLst/>
          </a:prstGeom>
          <a:noFill/>
          <a:ln cap="flat" cmpd="sng" w="28575">
            <a:solidFill>
              <a:srgbClr val="FF0000"/>
            </a:solidFill>
            <a:prstDash val="solid"/>
            <a:round/>
            <a:headEnd len="sm" w="sm" type="none"/>
            <a:tailEnd len="med" w="med" type="triangle"/>
          </a:ln>
        </p:spPr>
      </p:cxnSp>
      <p:sp>
        <p:nvSpPr>
          <p:cNvPr id="588" name="Google Shape;588;p82"/>
          <p:cNvSpPr txBox="1"/>
          <p:nvPr/>
        </p:nvSpPr>
        <p:spPr>
          <a:xfrm>
            <a:off x="270300" y="1330925"/>
            <a:ext cx="1980600" cy="126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Estamos aquí con el</a:t>
            </a:r>
            <a:r>
              <a:rPr b="1" i="0" lang="en-GB" sz="1800" u="none" cap="none" strike="noStrike">
                <a:solidFill>
                  <a:srgbClr val="000000"/>
                </a:solidFill>
                <a:latin typeface="Helvetica Neue"/>
                <a:ea typeface="Helvetica Neue"/>
                <a:cs typeface="Helvetica Neue"/>
                <a:sym typeface="Helvetica Neue"/>
              </a:rPr>
              <a:t> </a:t>
            </a:r>
            <a:r>
              <a:rPr b="1" i="1" lang="en-GB" sz="1800" u="none" cap="none" strike="noStrike">
                <a:solidFill>
                  <a:srgbClr val="000000"/>
                </a:solidFill>
                <a:latin typeface="Helvetica Neue"/>
                <a:ea typeface="Helvetica Neue"/>
                <a:cs typeface="Helvetica Neue"/>
                <a:sym typeface="Helvetica Neue"/>
              </a:rPr>
              <a:t>index.html </a:t>
            </a:r>
            <a:r>
              <a:rPr b="0" i="0" lang="en-GB" sz="1800" u="none" cap="none" strike="noStrike">
                <a:solidFill>
                  <a:srgbClr val="000000"/>
                </a:solidFill>
                <a:latin typeface="Helvetica Neue Light"/>
                <a:ea typeface="Helvetica Neue Light"/>
                <a:cs typeface="Helvetica Neue Light"/>
                <a:sym typeface="Helvetica Neue Light"/>
              </a:rPr>
              <a:t>creado.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4" name="Google Shape;594;p83"/>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ADD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95" name="Google Shape;595;p83"/>
          <p:cNvSpPr txBox="1"/>
          <p:nvPr/>
        </p:nvSpPr>
        <p:spPr>
          <a:xfrm>
            <a:off x="696525" y="1507225"/>
            <a:ext cx="78564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Ahora se necesita </a:t>
            </a:r>
            <a:r>
              <a:rPr b="1" i="0" lang="en-GB" sz="2000" u="none" cap="none" strike="noStrike">
                <a:solidFill>
                  <a:schemeClr val="dk1"/>
                </a:solidFill>
                <a:latin typeface="Helvetica Neue"/>
                <a:ea typeface="Helvetica Neue"/>
                <a:cs typeface="Helvetica Neue"/>
                <a:sym typeface="Helvetica Neue"/>
              </a:rPr>
              <a:t>agregar el o los archivos al Staging Area</a:t>
            </a:r>
            <a:r>
              <a:rPr b="0" i="0" lang="en-GB" sz="2000" u="none" cap="none" strike="noStrike">
                <a:solidFill>
                  <a:schemeClr val="dk1"/>
                </a:solidFill>
                <a:latin typeface="Helvetica Neue Light"/>
                <a:ea typeface="Helvetica Neue Light"/>
                <a:cs typeface="Helvetica Neue Light"/>
                <a:sym typeface="Helvetica Neue Light"/>
              </a:rPr>
              <a:t>. En nuestro caso, para el </a:t>
            </a:r>
            <a:r>
              <a:rPr b="1" i="0" lang="en-GB" sz="2000" u="none" cap="none" strike="noStrike">
                <a:solidFill>
                  <a:schemeClr val="dk1"/>
                </a:solidFill>
                <a:latin typeface="Helvetica Neue"/>
                <a:ea typeface="Helvetica Neue"/>
                <a:cs typeface="Helvetica Neue"/>
                <a:sym typeface="Helvetica Neue"/>
              </a:rPr>
              <a:t>index.html vamos a usar el comando </a:t>
            </a:r>
            <a:r>
              <a:rPr b="1" i="1" lang="en-GB" sz="2000" u="none" cap="none" strike="noStrike">
                <a:solidFill>
                  <a:schemeClr val="dk1"/>
                </a:solidFill>
                <a:latin typeface="Helvetica Neue"/>
                <a:ea typeface="Helvetica Neue"/>
                <a:cs typeface="Helvetica Neue"/>
                <a:sym typeface="Helvetica Neue"/>
              </a:rPr>
              <a:t>git add + el nombre del archivo</a:t>
            </a:r>
            <a:r>
              <a:rPr b="0" i="1" lang="en-GB" sz="2000" u="none" cap="none" strike="noStrike">
                <a:solidFill>
                  <a:schemeClr val="dk1"/>
                </a:solidFill>
                <a:latin typeface="Helvetica Neue Light"/>
                <a:ea typeface="Helvetica Neue Light"/>
                <a:cs typeface="Helvetica Neue Light"/>
                <a:sym typeface="Helvetica Neue Light"/>
              </a:rPr>
              <a:t>, </a:t>
            </a:r>
            <a:r>
              <a:rPr b="0" i="0" lang="en-GB" sz="2000" u="none" cap="none" strike="noStrike">
                <a:solidFill>
                  <a:schemeClr val="dk1"/>
                </a:solidFill>
                <a:latin typeface="Helvetica Neue Light"/>
                <a:ea typeface="Helvetica Neue Light"/>
                <a:cs typeface="Helvetica Neue Light"/>
                <a:sym typeface="Helvetica Neue Light"/>
              </a:rPr>
              <a:t>lo cual permite adherir el archivo para subirlo luego al repositorio. También se puede usar </a:t>
            </a:r>
            <a:r>
              <a:rPr lang="en-GB" sz="2000">
                <a:solidFill>
                  <a:schemeClr val="dk1"/>
                </a:solidFill>
                <a:latin typeface="Helvetica Neue Light"/>
                <a:ea typeface="Helvetica Neue Light"/>
                <a:cs typeface="Helvetica Neue Light"/>
                <a:sym typeface="Helvetica Neue Light"/>
              </a:rPr>
              <a:t>“</a:t>
            </a:r>
            <a:r>
              <a:rPr b="1" i="1" lang="en-GB" sz="2000" u="none" cap="none" strike="noStrike">
                <a:solidFill>
                  <a:schemeClr val="dk1"/>
                </a:solidFill>
                <a:latin typeface="Helvetica Neue"/>
                <a:ea typeface="Helvetica Neue"/>
                <a:cs typeface="Helvetica Neue"/>
                <a:sym typeface="Helvetica Neue"/>
              </a:rPr>
              <a:t>git add .</a:t>
            </a:r>
            <a:r>
              <a:rPr b="1" i="1" lang="en-GB" sz="2000">
                <a:solidFill>
                  <a:schemeClr val="dk1"/>
                </a:solidFill>
                <a:latin typeface="Helvetica Neue"/>
                <a:ea typeface="Helvetica Neue"/>
                <a:cs typeface="Helvetica Neue"/>
                <a:sym typeface="Helvetica Neue"/>
              </a:rPr>
              <a:t>”</a:t>
            </a:r>
            <a:r>
              <a:rPr b="0" i="1" lang="en-GB" sz="2000" u="none" cap="none" strike="noStrike">
                <a:solidFill>
                  <a:schemeClr val="dk1"/>
                </a:solidFill>
                <a:latin typeface="Helvetica Neue Light"/>
                <a:ea typeface="Helvetica Neue Light"/>
                <a:cs typeface="Helvetica Neue Light"/>
                <a:sym typeface="Helvetica Neue Light"/>
              </a:rPr>
              <a:t> </a:t>
            </a:r>
            <a:r>
              <a:rPr b="0" i="0" lang="en-GB" sz="2000" u="none" cap="none" strike="noStrike">
                <a:solidFill>
                  <a:schemeClr val="dk1"/>
                </a:solidFill>
                <a:latin typeface="Helvetica Neue Light"/>
                <a:ea typeface="Helvetica Neue Light"/>
                <a:cs typeface="Helvetica Neue Light"/>
                <a:sym typeface="Helvetica Neue Light"/>
              </a:rPr>
              <a:t>que adhiere todos los archivos nuevos.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Para verificar si funcion</a:t>
            </a:r>
            <a:r>
              <a:rPr lang="en-GB" sz="2000">
                <a:solidFill>
                  <a:schemeClr val="dk1"/>
                </a:solidFill>
                <a:latin typeface="Helvetica Neue Light"/>
                <a:ea typeface="Helvetica Neue Light"/>
                <a:cs typeface="Helvetica Neue Light"/>
                <a:sym typeface="Helvetica Neue Light"/>
              </a:rPr>
              <a:t>ó</a:t>
            </a:r>
            <a:r>
              <a:rPr b="0" i="0" lang="en-GB" sz="2000" u="none" cap="none" strike="noStrike">
                <a:solidFill>
                  <a:schemeClr val="dk1"/>
                </a:solidFill>
                <a:latin typeface="Helvetica Neue Light"/>
                <a:ea typeface="Helvetica Neue Light"/>
                <a:cs typeface="Helvetica Neue Light"/>
                <a:sym typeface="Helvetica Neue Light"/>
              </a:rPr>
              <a:t>, nuevamente utilizamos </a:t>
            </a:r>
            <a:r>
              <a:rPr b="1" i="1" lang="en-GB" sz="2000" u="none" cap="none" strike="noStrike">
                <a:solidFill>
                  <a:schemeClr val="dk1"/>
                </a:solidFill>
                <a:latin typeface="Helvetica Neue"/>
                <a:ea typeface="Helvetica Neue"/>
                <a:cs typeface="Helvetica Neue"/>
                <a:sym typeface="Helvetica Neue"/>
              </a:rPr>
              <a:t>git status</a:t>
            </a:r>
            <a:r>
              <a:rPr b="0" i="1" lang="en-GB" sz="2000" u="none" cap="none" strike="noStrike">
                <a:solidFill>
                  <a:schemeClr val="dk1"/>
                </a:solidFill>
                <a:latin typeface="Helvetica Neue Light"/>
                <a:ea typeface="Helvetica Neue Light"/>
                <a:cs typeface="Helvetica Neue Light"/>
                <a:sym typeface="Helvetica Neue Light"/>
              </a:rPr>
              <a:t>.</a:t>
            </a:r>
            <a:endParaRPr b="0" i="1" sz="20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01" name="Google Shape;601;p84"/>
          <p:cNvGraphicFramePr/>
          <p:nvPr/>
        </p:nvGraphicFramePr>
        <p:xfrm>
          <a:off x="432725" y="1608313"/>
          <a:ext cx="3000000" cy="3000000"/>
        </p:xfrm>
        <a:graphic>
          <a:graphicData uri="http://schemas.openxmlformats.org/drawingml/2006/table">
            <a:tbl>
              <a:tblPr>
                <a:noFill/>
                <a:tableStyleId>{AE98A7B8-1A81-4748-B3D9-52A7FFF0584E}</a:tableStyleId>
              </a:tblPr>
              <a:tblGrid>
                <a:gridCol w="84355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a:t>
                      </a:r>
                      <a:r>
                        <a:rPr lang="en-GB" sz="1800" u="none" cap="none" strike="noStrike">
                          <a:solidFill>
                            <a:srgbClr val="F3F3F3"/>
                          </a:solidFill>
                          <a:highlight>
                            <a:srgbClr val="000000"/>
                          </a:highlight>
                          <a:latin typeface="Didact Gothic"/>
                          <a:ea typeface="Didact Gothic"/>
                          <a:cs typeface="Didact Gothic"/>
                          <a:sym typeface="Didact Gothic"/>
                        </a:rPr>
                        <a:t> git add index.html</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a:t>
                      </a:r>
                      <a:r>
                        <a:rPr lang="en-GB" sz="1800" u="none" cap="none" strike="noStrike">
                          <a:solidFill>
                            <a:srgbClr val="F3F3F3"/>
                          </a:solidFill>
                          <a:highlight>
                            <a:srgbClr val="000000"/>
                          </a:highlight>
                          <a:latin typeface="Didact Gothic"/>
                          <a:ea typeface="Didact Gothic"/>
                          <a:cs typeface="Didact Gothic"/>
                          <a:sym typeface="Didact Gothic"/>
                        </a:rPr>
                        <a:t> git status</a:t>
                      </a:r>
                      <a:br>
                        <a:rPr lang="en-GB" sz="1800" u="none" cap="none" strike="noStrike">
                          <a:solidFill>
                            <a:srgbClr val="F3F3F3"/>
                          </a:solidFill>
                          <a:highlight>
                            <a:srgbClr val="000000"/>
                          </a:highlight>
                          <a:latin typeface="Didact Gothic"/>
                          <a:ea typeface="Didact Gothic"/>
                          <a:cs typeface="Didact Gothic"/>
                          <a:sym typeface="Didact Gothic"/>
                        </a:rPr>
                      </a:br>
                      <a:r>
                        <a:rPr lang="en-GB" sz="1800" u="none" cap="none" strike="noStrike">
                          <a:solidFill>
                            <a:srgbClr val="F3F3F3"/>
                          </a:solidFill>
                          <a:highlight>
                            <a:srgbClr val="000000"/>
                          </a:highlight>
                          <a:latin typeface="Didact Gothic"/>
                          <a:ea typeface="Didact Gothic"/>
                          <a:cs typeface="Didact Gothic"/>
                          <a:sym typeface="Didact Gothic"/>
                        </a:rPr>
                        <a:t>On branch master</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No commits yet</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Changes to be committed:</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  (use "git rm --cached &lt;file&gt;..." to unstage)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     </a:t>
                      </a:r>
                      <a:r>
                        <a:rPr lang="en-GB" sz="1800" u="none" cap="none" strike="noStrike">
                          <a:solidFill>
                            <a:srgbClr val="6AA84F"/>
                          </a:solidFill>
                          <a:highlight>
                            <a:srgbClr val="000000"/>
                          </a:highlight>
                          <a:latin typeface="Didact Gothic"/>
                          <a:ea typeface="Didact Gothic"/>
                          <a:cs typeface="Didact Gothic"/>
                          <a:sym typeface="Didact Gothic"/>
                        </a:rPr>
                        <a:t>   new file:   index.html</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02" name="Google Shape;602;p84"/>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ADD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8" name="Google Shape;608;p85"/>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09" name="Google Shape;609;p85"/>
          <p:cNvCxnSpPr/>
          <p:nvPr/>
        </p:nvCxnSpPr>
        <p:spPr>
          <a:xfrm>
            <a:off x="2307975" y="2820525"/>
            <a:ext cx="1372500" cy="0"/>
          </a:xfrm>
          <a:prstGeom prst="straightConnector1">
            <a:avLst/>
          </a:prstGeom>
          <a:noFill/>
          <a:ln cap="flat" cmpd="sng" w="28575">
            <a:solidFill>
              <a:srgbClr val="FF0000"/>
            </a:solidFill>
            <a:prstDash val="solid"/>
            <a:round/>
            <a:headEnd len="sm" w="sm" type="none"/>
            <a:tailEnd len="med" w="med" type="triangle"/>
          </a:ln>
        </p:spPr>
      </p:cxnSp>
      <p:sp>
        <p:nvSpPr>
          <p:cNvPr id="610" name="Google Shape;610;p85"/>
          <p:cNvSpPr txBox="1"/>
          <p:nvPr/>
        </p:nvSpPr>
        <p:spPr>
          <a:xfrm>
            <a:off x="270300" y="2473925"/>
            <a:ext cx="1980600" cy="126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Estamos aquí con el </a:t>
            </a:r>
            <a:r>
              <a:rPr b="1" i="1" lang="en-GB" sz="1800" u="none" cap="none" strike="noStrike">
                <a:solidFill>
                  <a:srgbClr val="000000"/>
                </a:solidFill>
                <a:latin typeface="Helvetica Neue"/>
                <a:ea typeface="Helvetica Neue"/>
                <a:cs typeface="Helvetica Neue"/>
                <a:sym typeface="Helvetica Neue"/>
              </a:rPr>
              <a:t>index.html </a:t>
            </a:r>
            <a:r>
              <a:rPr b="0" i="0" lang="en-GB" sz="1800" u="none" cap="none" strike="noStrike">
                <a:solidFill>
                  <a:srgbClr val="000000"/>
                </a:solidFill>
                <a:latin typeface="Helvetica Neue Light"/>
                <a:ea typeface="Helvetica Neue Light"/>
                <a:cs typeface="Helvetica Neue Light"/>
                <a:sym typeface="Helvetica Neue Light"/>
              </a:rPr>
              <a:t>adherido.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11" name="Google Shape;611;p85"/>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nvSpPr>
        <p:spPr>
          <a:xfrm>
            <a:off x="196475" y="1009175"/>
            <a:ext cx="41841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GB" sz="1400" u="none" cap="none" strike="noStrike">
                <a:solidFill>
                  <a:schemeClr val="dk1"/>
                </a:solidFill>
                <a:latin typeface="Helvetica Neue"/>
                <a:ea typeface="Helvetica Neue"/>
                <a:cs typeface="Helvetica Neue"/>
                <a:sym typeface="Helvetica Neue"/>
              </a:rPr>
              <a:t>Metaetiquetas de descripción:</a:t>
            </a:r>
            <a:r>
              <a:rPr b="0" i="0" lang="en-GB" sz="1400" u="none" cap="none" strike="noStrike">
                <a:solidFill>
                  <a:schemeClr val="dk1"/>
                </a:solidFill>
                <a:latin typeface="Helvetica Neue Light"/>
                <a:ea typeface="Helvetica Neue Light"/>
                <a:cs typeface="Helvetica Neue Light"/>
                <a:sym typeface="Helvetica Neue Light"/>
              </a:rPr>
              <a:t> ofrece a Google y a otros buscadores un resumen del contenido de la misma.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Ruta de exploración:</a:t>
            </a:r>
            <a:r>
              <a:rPr b="0" i="0" lang="en-GB" sz="1400" u="none" cap="none" strike="noStrike">
                <a:solidFill>
                  <a:schemeClr val="dk1"/>
                </a:solidFill>
                <a:latin typeface="Helvetica Neue Light"/>
                <a:ea typeface="Helvetica Neue Light"/>
                <a:cs typeface="Helvetica Neue Light"/>
                <a:sym typeface="Helvetica Neue Light"/>
              </a:rPr>
              <a:t> es una fila de enlaces internos, situada en la parte superior o inferior de una página, que permite a los visitantes volver rápidamente a una sección anterior, o a la página de inicio.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Mapa de sitio:</a:t>
            </a:r>
            <a:r>
              <a:rPr b="0" i="0" lang="en-GB" sz="1400" u="none" cap="none" strike="noStrike">
                <a:solidFill>
                  <a:schemeClr val="dk1"/>
                </a:solidFill>
                <a:latin typeface="Helvetica Neue Light"/>
                <a:ea typeface="Helvetica Neue Light"/>
                <a:cs typeface="Helvetica Neue Light"/>
                <a:sym typeface="Helvetica Neue Light"/>
              </a:rPr>
              <a:t> es una página sencilla de un sitio web que muestra su estructura, y normalmente consiste en una lista jerárquica de las páginas que se incluyen en éste.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142" name="Google Shape;142;p32"/>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endParaRPr b="0" i="1" sz="2000" u="none" cap="none" strike="noStrike">
              <a:solidFill>
                <a:srgbClr val="000000"/>
              </a:solidFill>
              <a:latin typeface="Anton"/>
              <a:ea typeface="Anton"/>
              <a:cs typeface="Anton"/>
              <a:sym typeface="Anton"/>
            </a:endParaRPr>
          </a:p>
        </p:txBody>
      </p:sp>
      <p:pic>
        <p:nvPicPr>
          <p:cNvPr id="143" name="Google Shape;143;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4" name="Google Shape;144;p32"/>
          <p:cNvSpPr txBox="1"/>
          <p:nvPr/>
        </p:nvSpPr>
        <p:spPr>
          <a:xfrm>
            <a:off x="4692275" y="1009175"/>
            <a:ext cx="4266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Metaetiquetas de descripción:</a:t>
            </a:r>
            <a:r>
              <a:rPr b="0" i="0" lang="en-GB" sz="1400" u="none" cap="none" strike="noStrike">
                <a:solidFill>
                  <a:schemeClr val="dk1"/>
                </a:solidFill>
                <a:latin typeface="Helvetica Neue Light"/>
                <a:ea typeface="Helvetica Neue Light"/>
                <a:cs typeface="Helvetica Neue Light"/>
                <a:sym typeface="Helvetica Neue Light"/>
              </a:rPr>
              <a:t> ofrece a Google y a otros buscadores un resumen del contenido de la misma.</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7" name="Google Shape;617;p86"/>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18" name="Google Shape;618;p86"/>
          <p:cNvSpPr txBox="1"/>
          <p:nvPr/>
        </p:nvSpPr>
        <p:spPr>
          <a:xfrm>
            <a:off x="726050" y="1767400"/>
            <a:ext cx="8028300" cy="289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Una vez que nuestros archivos están en el Staging Area debemos pasarlos a nuestro repositorio local y para eso debemos usar el </a:t>
            </a:r>
            <a:r>
              <a:rPr b="1" i="1" lang="en-GB" sz="1800" u="none" cap="none" strike="noStrike">
                <a:solidFill>
                  <a:schemeClr val="dk1"/>
                </a:solidFill>
                <a:latin typeface="Helvetica Neue"/>
                <a:ea typeface="Helvetica Neue"/>
                <a:cs typeface="Helvetica Neue"/>
                <a:sym typeface="Helvetica Neue"/>
              </a:rPr>
              <a:t>git commit</a:t>
            </a:r>
            <a:r>
              <a:rPr b="0" i="1" lang="en-GB" sz="1800" u="none" cap="none" strike="noStrike">
                <a:solidFill>
                  <a:schemeClr val="dk1"/>
                </a:solidFill>
                <a:latin typeface="Helvetica Neue Light"/>
                <a:ea typeface="Helvetica Neue Light"/>
                <a:cs typeface="Helvetica Neue Light"/>
                <a:sym typeface="Helvetica Neue Light"/>
              </a:rPr>
              <a:t>, </a:t>
            </a:r>
            <a:r>
              <a:rPr b="0" i="0" lang="en-GB" sz="1800" u="none" cap="none" strike="noStrike">
                <a:solidFill>
                  <a:schemeClr val="dk1"/>
                </a:solidFill>
                <a:latin typeface="Helvetica Neue Light"/>
                <a:ea typeface="Helvetica Neue Light"/>
                <a:cs typeface="Helvetica Neue Light"/>
                <a:sym typeface="Helvetica Neue Light"/>
              </a:rPr>
              <a:t>que es el comando que nos va a permitir comprometer nuestros archivos.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Es decir, que lo subirá al repositorio que se ha creado. El comando es el siguiente: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1" lang="en-GB" sz="1800" u="none" cap="none" strike="noStrike">
                <a:solidFill>
                  <a:schemeClr val="dk1"/>
                </a:solidFill>
                <a:latin typeface="Helvetica Neue Light"/>
                <a:ea typeface="Helvetica Neue Light"/>
                <a:cs typeface="Helvetica Neue Light"/>
                <a:sym typeface="Helvetica Neue Light"/>
              </a:rPr>
              <a:t>git commit -m “Comentario de qué se trata el commit que se está realizando”</a:t>
            </a:r>
            <a:endParaRPr b="0" i="1" sz="18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24" name="Google Shape;624;p87"/>
          <p:cNvGraphicFramePr/>
          <p:nvPr/>
        </p:nvGraphicFramePr>
        <p:xfrm>
          <a:off x="356513" y="2189888"/>
          <a:ext cx="3000000" cy="3000000"/>
        </p:xfrm>
        <a:graphic>
          <a:graphicData uri="http://schemas.openxmlformats.org/drawingml/2006/table">
            <a:tbl>
              <a:tblPr>
                <a:noFill/>
                <a:tableStyleId>{AE98A7B8-1A81-4748-B3D9-52A7FFF0584E}</a:tableStyleId>
              </a:tblPr>
              <a:tblGrid>
                <a:gridCol w="85010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a:t>
                      </a:r>
                      <a:r>
                        <a:rPr lang="en-GB" sz="1800" u="none" cap="none" strike="noStrike">
                          <a:solidFill>
                            <a:srgbClr val="F3F3F3"/>
                          </a:solidFill>
                          <a:highlight>
                            <a:srgbClr val="000000"/>
                          </a:highlight>
                          <a:latin typeface="Didact Gothic"/>
                          <a:ea typeface="Didact Gothic"/>
                          <a:cs typeface="Didact Gothic"/>
                          <a:sym typeface="Didact Gothic"/>
                        </a:rPr>
                        <a:t> git commit -m "Primer archivo del repositorio"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666666"/>
                          </a:solidFill>
                          <a:highlight>
                            <a:srgbClr val="000000"/>
                          </a:highlight>
                          <a:latin typeface="Didact Gothic"/>
                          <a:ea typeface="Didact Gothic"/>
                          <a:cs typeface="Didact Gothic"/>
                          <a:sym typeface="Didact Gothic"/>
                        </a:rPr>
                        <a:t>/* Esta sería el resultado del comando */</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[master (root-commit) 1734915] nuevo archivo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 1 file changed, 0 insertions(+), 0 deletions(-)</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 create mode 100644 index.html</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25" name="Google Shape;625;p87"/>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1" name="Google Shape;631;p88"/>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32" name="Google Shape;632;p88"/>
          <p:cNvCxnSpPr/>
          <p:nvPr/>
        </p:nvCxnSpPr>
        <p:spPr>
          <a:xfrm>
            <a:off x="2307975" y="4039725"/>
            <a:ext cx="1372500" cy="0"/>
          </a:xfrm>
          <a:prstGeom prst="straightConnector1">
            <a:avLst/>
          </a:prstGeom>
          <a:noFill/>
          <a:ln cap="flat" cmpd="sng" w="28575">
            <a:solidFill>
              <a:srgbClr val="FF0000"/>
            </a:solidFill>
            <a:prstDash val="solid"/>
            <a:round/>
            <a:headEnd len="sm" w="sm" type="none"/>
            <a:tailEnd len="med" w="med" type="triangle"/>
          </a:ln>
        </p:spPr>
      </p:cxnSp>
      <p:sp>
        <p:nvSpPr>
          <p:cNvPr id="633" name="Google Shape;633;p88"/>
          <p:cNvSpPr txBox="1"/>
          <p:nvPr/>
        </p:nvSpPr>
        <p:spPr>
          <a:xfrm>
            <a:off x="270300" y="3464525"/>
            <a:ext cx="1980600" cy="126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Estamos aquí con el </a:t>
            </a:r>
            <a:r>
              <a:rPr b="1" i="1" lang="en-GB" sz="1800" u="none" cap="none" strike="noStrike">
                <a:solidFill>
                  <a:srgbClr val="000000"/>
                </a:solidFill>
                <a:latin typeface="Helvetica Neue"/>
                <a:ea typeface="Helvetica Neue"/>
                <a:cs typeface="Helvetica Neue"/>
                <a:sym typeface="Helvetica Neue"/>
              </a:rPr>
              <a:t>index.html </a:t>
            </a:r>
            <a:r>
              <a:rPr b="0" i="0" lang="en-GB" sz="1800" u="none" cap="none" strike="noStrike">
                <a:solidFill>
                  <a:srgbClr val="000000"/>
                </a:solidFill>
                <a:latin typeface="Helvetica Neue Light"/>
                <a:ea typeface="Helvetica Neue Light"/>
                <a:cs typeface="Helvetica Neue Light"/>
                <a:sym typeface="Helvetica Neue Light"/>
              </a:rPr>
              <a:t>comprometido para el repositorio.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34" name="Google Shape;634;p88"/>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0" name="Google Shape;640;p89"/>
          <p:cNvSpPr txBox="1"/>
          <p:nvPr/>
        </p:nvSpPr>
        <p:spPr>
          <a:xfrm>
            <a:off x="643801" y="3034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LOG</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641" name="Google Shape;641;p89"/>
          <p:cNvGraphicFramePr/>
          <p:nvPr/>
        </p:nvGraphicFramePr>
        <p:xfrm>
          <a:off x="956850" y="1540200"/>
          <a:ext cx="3000000" cy="3000000"/>
        </p:xfrm>
        <a:graphic>
          <a:graphicData uri="http://schemas.openxmlformats.org/drawingml/2006/table">
            <a:tbl>
              <a:tblPr>
                <a:noFill/>
                <a:tableStyleId>{AE98A7B8-1A81-4748-B3D9-52A7FFF0584E}</a:tableStyleId>
              </a:tblPr>
              <a:tblGrid>
                <a:gridCol w="76730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chemeClr val="dk1"/>
                          </a:highlight>
                          <a:latin typeface="Didact Gothic"/>
                          <a:ea typeface="Didact Gothic"/>
                          <a:cs typeface="Didact Gothic"/>
                          <a:sym typeface="Didact Gothic"/>
                        </a:rPr>
                        <a:t>/* Con git log podemos ver los logs (historial) de lo que ha pasado en el repositorio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800" u="none" cap="none" strike="noStrike">
                          <a:solidFill>
                            <a:srgbClr val="F3F3F3"/>
                          </a:solidFill>
                          <a:highlight>
                            <a:srgbClr val="000000"/>
                          </a:highlight>
                          <a:latin typeface="Didact Gothic"/>
                          <a:ea typeface="Didact Gothic"/>
                          <a:cs typeface="Didact Gothic"/>
                          <a:sym typeface="Didact Gothic"/>
                        </a:rPr>
                        <a:t>$ git log</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FFF00"/>
                          </a:solidFill>
                          <a:highlight>
                            <a:srgbClr val="000000"/>
                          </a:highlight>
                          <a:latin typeface="Didact Gothic"/>
                          <a:ea typeface="Didact Gothic"/>
                          <a:cs typeface="Didact Gothic"/>
                          <a:sym typeface="Didact Gothic"/>
                        </a:rPr>
                        <a:t>commit 1734915470ce9983f703b77807a68e42166b47dd</a:t>
                      </a:r>
                      <a:r>
                        <a:rPr lang="en-GB" sz="1800" u="none" cap="none" strike="noStrike">
                          <a:solidFill>
                            <a:srgbClr val="F3F3F3"/>
                          </a:solidFill>
                          <a:highlight>
                            <a:srgbClr val="000000"/>
                          </a:highlight>
                          <a:latin typeface="Didact Gothic"/>
                          <a:ea typeface="Didact Gothic"/>
                          <a:cs typeface="Didact Gothic"/>
                          <a:sym typeface="Didact Gothic"/>
                        </a:rPr>
                        <a:t> </a:t>
                      </a:r>
                      <a:r>
                        <a:rPr lang="en-GB" sz="1800" u="none" cap="none" strike="noStrike">
                          <a:solidFill>
                            <a:srgbClr val="FFFF00"/>
                          </a:solidFill>
                          <a:highlight>
                            <a:srgbClr val="000000"/>
                          </a:highlight>
                          <a:latin typeface="Didact Gothic"/>
                          <a:ea typeface="Didact Gothic"/>
                          <a:cs typeface="Didact Gothic"/>
                          <a:sym typeface="Didact Gothic"/>
                        </a:rPr>
                        <a:t>(</a:t>
                      </a:r>
                      <a:r>
                        <a:rPr lang="en-GB" sz="1800" u="none" cap="none" strike="noStrike">
                          <a:solidFill>
                            <a:srgbClr val="00FFFF"/>
                          </a:solidFill>
                          <a:highlight>
                            <a:srgbClr val="000000"/>
                          </a:highlight>
                          <a:latin typeface="Didact Gothic"/>
                          <a:ea typeface="Didact Gothic"/>
                          <a:cs typeface="Didact Gothic"/>
                          <a:sym typeface="Didact Gothic"/>
                        </a:rPr>
                        <a:t>HEAD -&gt;</a:t>
                      </a:r>
                      <a:r>
                        <a:rPr lang="en-GB" sz="1800" u="none" cap="none" strike="noStrike">
                          <a:solidFill>
                            <a:srgbClr val="F3F3F3"/>
                          </a:solidFill>
                          <a:highlight>
                            <a:srgbClr val="000000"/>
                          </a:highlight>
                          <a:latin typeface="Didact Gothic"/>
                          <a:ea typeface="Didact Gothic"/>
                          <a:cs typeface="Didact Gothic"/>
                          <a:sym typeface="Didact Gothic"/>
                        </a:rPr>
                        <a:t> </a:t>
                      </a:r>
                      <a:r>
                        <a:rPr lang="en-GB" sz="1800" u="none" cap="none" strike="noStrike">
                          <a:solidFill>
                            <a:srgbClr val="00FF00"/>
                          </a:solidFill>
                          <a:highlight>
                            <a:srgbClr val="000000"/>
                          </a:highlight>
                          <a:latin typeface="Didact Gothic"/>
                          <a:ea typeface="Didact Gothic"/>
                          <a:cs typeface="Didact Gothic"/>
                          <a:sym typeface="Didact Gothic"/>
                        </a:rPr>
                        <a:t>master</a:t>
                      </a:r>
                      <a:r>
                        <a:rPr lang="en-GB" sz="1800" u="none" cap="none" strike="noStrike">
                          <a:solidFill>
                            <a:srgbClr val="FFFF00"/>
                          </a:solidFill>
                          <a:highlight>
                            <a:srgbClr val="000000"/>
                          </a:highlight>
                          <a:latin typeface="Didact Gothic"/>
                          <a:ea typeface="Didact Gothic"/>
                          <a:cs typeface="Didact Gothic"/>
                          <a:sym typeface="Didact Gothic"/>
                        </a:rPr>
                        <a:t>)</a:t>
                      </a:r>
                      <a:endParaRPr sz="1800" u="none" cap="none" strike="noStrike">
                        <a:solidFill>
                          <a:srgbClr val="FFFF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Author: John Doe &lt;johndoe@example.com&gt;</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Date:   Sat May 22 18:53:24 2020 -0300</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    </a:t>
                      </a:r>
                      <a:r>
                        <a:rPr lang="en-GB" sz="1800" u="none" cap="none" strike="noStrike">
                          <a:solidFill>
                            <a:srgbClr val="F3F3F3"/>
                          </a:solidFill>
                          <a:highlight>
                            <a:schemeClr val="dk1"/>
                          </a:highlight>
                          <a:latin typeface="Didact Gothic"/>
                          <a:ea typeface="Didact Gothic"/>
                          <a:cs typeface="Didact Gothic"/>
                          <a:sym typeface="Didact Gothic"/>
                        </a:rPr>
                        <a:t>Primer archivo del repositorio</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42" name="Google Shape;642;p89"/>
          <p:cNvSpPr txBox="1"/>
          <p:nvPr/>
        </p:nvSpPr>
        <p:spPr>
          <a:xfrm>
            <a:off x="271050" y="4105600"/>
            <a:ext cx="86019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GB" sz="1500" u="none" cap="none" strike="noStrike">
                <a:solidFill>
                  <a:schemeClr val="dk1"/>
                </a:solidFill>
                <a:highlight>
                  <a:srgbClr val="E0FF00"/>
                </a:highlight>
                <a:latin typeface="Helvetica Neue Light"/>
                <a:ea typeface="Helvetica Neue Light"/>
                <a:cs typeface="Helvetica Neue Light"/>
                <a:sym typeface="Helvetica Neue Light"/>
              </a:rPr>
              <a:t>La documentación de</a:t>
            </a:r>
            <a:r>
              <a:rPr b="0" i="1" lang="en-GB" sz="1500" u="none" cap="none" strike="noStrike">
                <a:solidFill>
                  <a:schemeClr val="dk1"/>
                </a:solidFill>
                <a:highlight>
                  <a:srgbClr val="E0FF00"/>
                </a:highlight>
                <a:latin typeface="Helvetica Neue Light"/>
                <a:ea typeface="Helvetica Neue Light"/>
                <a:cs typeface="Helvetica Neue Light"/>
                <a:sym typeface="Helvetica Neue Light"/>
              </a:rPr>
              <a:t> git log</a:t>
            </a:r>
            <a:r>
              <a:rPr b="0" i="0" lang="en-GB" sz="1500" u="none" cap="none" strike="noStrike">
                <a:solidFill>
                  <a:schemeClr val="dk1"/>
                </a:solidFill>
                <a:highlight>
                  <a:srgbClr val="E0FF00"/>
                </a:highlight>
                <a:latin typeface="Helvetica Neue Light"/>
                <a:ea typeface="Helvetica Neue Light"/>
                <a:cs typeface="Helvetica Neue Light"/>
                <a:sym typeface="Helvetica Neue Light"/>
              </a:rPr>
              <a:t> es extensa, y puedes revisarla en su totalidad desde aquí:</a:t>
            </a:r>
            <a:br>
              <a:rPr b="0" i="0" lang="en-GB" sz="1500" u="none" cap="none" strike="noStrike">
                <a:solidFill>
                  <a:schemeClr val="dk1"/>
                </a:solidFill>
                <a:highlight>
                  <a:srgbClr val="E0FF00"/>
                </a:highlight>
                <a:latin typeface="Helvetica Neue Light"/>
                <a:ea typeface="Helvetica Neue Light"/>
                <a:cs typeface="Helvetica Neue Light"/>
                <a:sym typeface="Helvetica Neue Light"/>
              </a:rPr>
            </a:br>
            <a:r>
              <a:rPr b="0" i="0" lang="en-GB" sz="1500" u="sng" cap="none" strike="noStrike">
                <a:solidFill>
                  <a:srgbClr val="1155CC"/>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https://git-scm.com/book/es/v1/Fundamentos-de-Git-Viendo-el-hist%C3%B3rico-de-confirmaciones</a:t>
            </a:r>
            <a:r>
              <a:rPr b="0" i="0" lang="en-GB" sz="1500" u="none" cap="none" strike="noStrike">
                <a:solidFill>
                  <a:schemeClr val="dk1"/>
                </a:solidFill>
                <a:highlight>
                  <a:srgbClr val="E0FF00"/>
                </a:highlight>
                <a:latin typeface="Helvetica Neue Light"/>
                <a:ea typeface="Helvetica Neue Light"/>
                <a:cs typeface="Helvetica Neue Light"/>
                <a:sym typeface="Helvetica Neue Light"/>
              </a:rPr>
              <a:t> </a:t>
            </a:r>
            <a:endParaRPr b="0" i="0" sz="1500" u="none" cap="none" strike="noStrike">
              <a:solidFill>
                <a:srgbClr val="1C3643"/>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sp>
        <p:nvSpPr>
          <p:cNvPr id="647" name="Google Shape;647;p9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RAMAS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3" name="Google Shape;653;p91"/>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54" name="Google Shape;654;p91"/>
          <p:cNvSpPr txBox="1"/>
          <p:nvPr/>
        </p:nvSpPr>
        <p:spPr>
          <a:xfrm>
            <a:off x="790125" y="1538650"/>
            <a:ext cx="76251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Cuando quieres añadir </a:t>
            </a:r>
            <a:r>
              <a:rPr b="1" i="0" lang="en-GB" sz="1800" u="none" cap="none" strike="noStrike">
                <a:solidFill>
                  <a:srgbClr val="000000"/>
                </a:solidFill>
                <a:latin typeface="Helvetica Neue"/>
                <a:ea typeface="Helvetica Neue"/>
                <a:cs typeface="Helvetica Neue"/>
                <a:sym typeface="Helvetica Neue"/>
              </a:rPr>
              <a:t>una nueva función o solucionar un error </a:t>
            </a:r>
            <a:r>
              <a:rPr b="0" i="0" lang="en-GB" sz="1800" u="none" cap="none" strike="noStrike">
                <a:solidFill>
                  <a:srgbClr val="000000"/>
                </a:solidFill>
                <a:latin typeface="Helvetica Neue Light"/>
                <a:ea typeface="Helvetica Neue Light"/>
                <a:cs typeface="Helvetica Neue Light"/>
                <a:sym typeface="Helvetica Neue Light"/>
              </a:rPr>
              <a:t>(sin importar su tamaño), generas </a:t>
            </a:r>
            <a:r>
              <a:rPr b="1" i="0" lang="en-GB" sz="1800" u="none" cap="none" strike="noStrike">
                <a:solidFill>
                  <a:srgbClr val="000000"/>
                </a:solidFill>
                <a:latin typeface="Helvetica Neue"/>
                <a:ea typeface="Helvetica Neue"/>
                <a:cs typeface="Helvetica Neue"/>
                <a:sym typeface="Helvetica Neue"/>
              </a:rPr>
              <a:t>una nueva rama para alojar estos cambios</a:t>
            </a:r>
            <a:r>
              <a:rPr b="0" i="0" lang="en-GB"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Esto te da la oportunidad de organizarte mejor con los cambios o correcciones experimentales.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Podemos crear una rama escribiendo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“git branch mi-rama”.</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92"/>
          <p:cNvPicPr preferRelativeResize="0"/>
          <p:nvPr/>
        </p:nvPicPr>
        <p:blipFill rotWithShape="1">
          <a:blip r:embed="rId3">
            <a:alphaModFix/>
          </a:blip>
          <a:srcRect b="0" l="0" r="0" t="0"/>
          <a:stretch/>
        </p:blipFill>
        <p:spPr>
          <a:xfrm>
            <a:off x="1318937" y="811100"/>
            <a:ext cx="6506132" cy="3848524"/>
          </a:xfrm>
          <a:prstGeom prst="rect">
            <a:avLst/>
          </a:prstGeom>
          <a:noFill/>
          <a:ln>
            <a:noFill/>
          </a:ln>
        </p:spPr>
      </p:pic>
      <p:sp>
        <p:nvSpPr>
          <p:cNvPr id="660" name="Google Shape;660;p92"/>
          <p:cNvSpPr/>
          <p:nvPr/>
        </p:nvSpPr>
        <p:spPr>
          <a:xfrm>
            <a:off x="6590350" y="41037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Gran cambio</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(feature)</a:t>
            </a:r>
            <a:endParaRPr b="1" i="0" sz="1000" u="none" cap="none" strike="noStrike">
              <a:solidFill>
                <a:srgbClr val="000000"/>
              </a:solidFill>
              <a:latin typeface="Arial"/>
              <a:ea typeface="Arial"/>
              <a:cs typeface="Arial"/>
              <a:sym typeface="Arial"/>
            </a:endParaRPr>
          </a:p>
        </p:txBody>
      </p:sp>
      <p:pic>
        <p:nvPicPr>
          <p:cNvPr id="661" name="Google Shape;661;p9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62" name="Google Shape;662;p92"/>
          <p:cNvSpPr/>
          <p:nvPr/>
        </p:nvSpPr>
        <p:spPr>
          <a:xfrm>
            <a:off x="2674600" y="811100"/>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Pequeño Cambio (feature)</a:t>
            </a:r>
            <a:endParaRPr b="1" i="0" sz="1000" u="none" cap="none" strike="noStrike">
              <a:solidFill>
                <a:srgbClr val="000000"/>
              </a:solidFill>
              <a:latin typeface="Arial"/>
              <a:ea typeface="Arial"/>
              <a:cs typeface="Arial"/>
              <a:sym typeface="Arial"/>
            </a:endParaRPr>
          </a:p>
        </p:txBody>
      </p:sp>
      <p:sp>
        <p:nvSpPr>
          <p:cNvPr id="663" name="Google Shape;663;p92"/>
          <p:cNvSpPr/>
          <p:nvPr/>
        </p:nvSpPr>
        <p:spPr>
          <a:xfrm>
            <a:off x="4840650" y="15319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Rama Principal</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(master)</a:t>
            </a:r>
            <a:endParaRPr b="1" i="0" sz="1000" u="none" cap="none" strike="noStrike">
              <a:solidFill>
                <a:srgbClr val="000000"/>
              </a:solidFill>
              <a:latin typeface="Arial"/>
              <a:ea typeface="Arial"/>
              <a:cs typeface="Arial"/>
              <a:sym typeface="Arial"/>
            </a:endParaRPr>
          </a:p>
        </p:txBody>
      </p:sp>
      <p:sp>
        <p:nvSpPr>
          <p:cNvPr id="664" name="Google Shape;664;p92"/>
          <p:cNvSpPr txBox="1"/>
          <p:nvPr/>
        </p:nvSpPr>
        <p:spPr>
          <a:xfrm>
            <a:off x="643801" y="371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70" name="Google Shape;670;p93"/>
          <p:cNvGraphicFramePr/>
          <p:nvPr/>
        </p:nvGraphicFramePr>
        <p:xfrm>
          <a:off x="525025" y="1693600"/>
          <a:ext cx="3000000" cy="3000000"/>
        </p:xfrm>
        <a:graphic>
          <a:graphicData uri="http://schemas.openxmlformats.org/drawingml/2006/table">
            <a:tbl>
              <a:tblPr>
                <a:noFill/>
                <a:tableStyleId>{AE98A7B8-1A81-4748-B3D9-52A7FFF0584E}</a:tableStyleId>
              </a:tblPr>
              <a:tblGrid>
                <a:gridCol w="8332575"/>
              </a:tblGrid>
              <a:tr h="2888200">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chemeClr val="dk1"/>
                          </a:highlight>
                          <a:latin typeface="Didact Gothic"/>
                          <a:ea typeface="Didact Gothic"/>
                          <a:cs typeface="Didact Gothic"/>
                          <a:sym typeface="Didact Gothic"/>
                        </a:rPr>
                        <a:t>/* Paso 1: Verifico en cuál rama estoy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FF"/>
                          </a:solidFill>
                          <a:highlight>
                            <a:srgbClr val="000000"/>
                          </a:highlight>
                          <a:latin typeface="Didact Gothic"/>
                          <a:ea typeface="Didact Gothic"/>
                          <a:cs typeface="Didact Gothic"/>
                          <a:sym typeface="Didact Gothic"/>
                        </a:rPr>
                        <a:t>*master</a:t>
                      </a:r>
                      <a:endParaRPr sz="1600" u="none" cap="none" strike="noStrike">
                        <a:solidFill>
                          <a:srgbClr val="00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434343"/>
                          </a:solidFill>
                          <a:highlight>
                            <a:srgbClr val="000000"/>
                          </a:highlight>
                          <a:latin typeface="Didact Gothic"/>
                          <a:ea typeface="Didact Gothic"/>
                          <a:cs typeface="Didact Gothic"/>
                          <a:sym typeface="Didact Gothic"/>
                        </a:rPr>
                        <a:t>/* Paso 2. Creo la rama que voy a usar para el cambio */</a:t>
                      </a:r>
                      <a:br>
                        <a:rPr lang="en-GB" sz="1600" u="none" cap="none" strike="noStrike">
                          <a:solidFill>
                            <a:srgbClr val="00FFFF"/>
                          </a:solidFill>
                          <a:highlight>
                            <a:srgbClr val="000000"/>
                          </a:highlight>
                          <a:latin typeface="Didact Gothic"/>
                          <a:ea typeface="Didact Gothic"/>
                          <a:cs typeface="Didact Gothic"/>
                          <a:sym typeface="Didact Gothic"/>
                        </a:rPr>
                      </a:b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a:t>
                      </a:r>
                      <a:r>
                        <a:rPr lang="en-GB" sz="1600" u="none" cap="none" strike="noStrike">
                          <a:solidFill>
                            <a:srgbClr val="F3F3F3"/>
                          </a:solidFill>
                          <a:highlight>
                            <a:srgbClr val="000000"/>
                          </a:highlight>
                          <a:latin typeface="Didact Gothic"/>
                          <a:ea typeface="Didact Gothic"/>
                          <a:cs typeface="Didact Gothic"/>
                          <a:sym typeface="Didact Gothic"/>
                        </a:rPr>
                        <a:t> git branch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rgbClr val="000000"/>
                          </a:highlight>
                          <a:latin typeface="Didact Gothic"/>
                          <a:ea typeface="Didact Gothic"/>
                          <a:cs typeface="Didact Gothic"/>
                          <a:sym typeface="Didact Gothic"/>
                        </a:rPr>
                        <a:t>/* Paso 3: Verifico que se creó la rama */</a:t>
                      </a:r>
                      <a:endParaRPr sz="16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git branch -l</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FFFFF"/>
                          </a:solidFill>
                          <a:highlight>
                            <a:schemeClr val="dk1"/>
                          </a:highlight>
                          <a:latin typeface="Didact Gothic"/>
                          <a:ea typeface="Didact Gothic"/>
                          <a:cs typeface="Didact Gothic"/>
                          <a:sym typeface="Didact Gothic"/>
                        </a:rPr>
                        <a:t>mi_rama</a:t>
                      </a:r>
                      <a:endParaRPr sz="16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a:t>
                      </a:r>
                      <a:endParaRPr sz="1600" u="none" cap="none" strike="noStrike">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71" name="Google Shape;671;p93"/>
          <p:cNvSpPr txBox="1"/>
          <p:nvPr/>
        </p:nvSpPr>
        <p:spPr>
          <a:xfrm>
            <a:off x="0" y="489075"/>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GIT BRANCH CREANDO RAMAS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77" name="Google Shape;677;p94"/>
          <p:cNvGraphicFramePr/>
          <p:nvPr/>
        </p:nvGraphicFramePr>
        <p:xfrm>
          <a:off x="497450" y="2019625"/>
          <a:ext cx="3000000" cy="3000000"/>
        </p:xfrm>
        <a:graphic>
          <a:graphicData uri="http://schemas.openxmlformats.org/drawingml/2006/table">
            <a:tbl>
              <a:tblPr>
                <a:noFill/>
                <a:tableStyleId>{AE98A7B8-1A81-4748-B3D9-52A7FFF0584E}</a:tableStyleId>
              </a:tblPr>
              <a:tblGrid>
                <a:gridCol w="8417950"/>
              </a:tblGrid>
              <a:tr h="2231950">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chemeClr val="dk1"/>
                          </a:highlight>
                          <a:latin typeface="Didact Gothic"/>
                          <a:ea typeface="Didact Gothic"/>
                          <a:cs typeface="Didact Gothic"/>
                          <a:sym typeface="Didact Gothic"/>
                        </a:rPr>
                        <a:t>/* Para moverme a la rama que cree uso el comando de git checkout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a:t>
                      </a:r>
                      <a:r>
                        <a:rPr lang="en-GB" sz="1600" u="none" cap="none" strike="noStrike">
                          <a:solidFill>
                            <a:srgbClr val="F3F3F3"/>
                          </a:solidFill>
                          <a:highlight>
                            <a:srgbClr val="000000"/>
                          </a:highlight>
                          <a:latin typeface="Didact Gothic"/>
                          <a:ea typeface="Didact Gothic"/>
                          <a:cs typeface="Didact Gothic"/>
                          <a:sym typeface="Didact Gothic"/>
                        </a:rPr>
                        <a:t> git checkout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Switched to branch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rgbClr val="000000"/>
                          </a:highlight>
                          <a:latin typeface="Didact Gothic"/>
                          <a:ea typeface="Didact Gothic"/>
                          <a:cs typeface="Didact Gothic"/>
                          <a:sym typeface="Didact Gothic"/>
                        </a:rPr>
                        <a:t>/* Verifico nuevamente que me movi de rama */</a:t>
                      </a:r>
                      <a:endParaRPr sz="16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git branch -l</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FFFFF"/>
                          </a:solidFill>
                          <a:highlight>
                            <a:schemeClr val="dk1"/>
                          </a:highlight>
                          <a:latin typeface="Didact Gothic"/>
                          <a:ea typeface="Didact Gothic"/>
                          <a:cs typeface="Didact Gothic"/>
                          <a:sym typeface="Didact Gothic"/>
                        </a:rPr>
                        <a:t>master</a:t>
                      </a:r>
                      <a:endParaRPr sz="16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FF"/>
                          </a:solidFill>
                          <a:highlight>
                            <a:schemeClr val="dk1"/>
                          </a:highlight>
                          <a:latin typeface="Didact Gothic"/>
                          <a:ea typeface="Didact Gothic"/>
                          <a:cs typeface="Didact Gothic"/>
                          <a:sym typeface="Didact Gothic"/>
                        </a:rPr>
                        <a:t>*mi_rama</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a:t>
                      </a:r>
                      <a:endParaRPr sz="1600" u="none" cap="none" strike="noStrike">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78" name="Google Shape;678;p94"/>
          <p:cNvSpPr txBox="1"/>
          <p:nvPr/>
        </p:nvSpPr>
        <p:spPr>
          <a:xfrm>
            <a:off x="0" y="489075"/>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GIT BRANCH: MOVERNOS ENTRE RAMAS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graphicFrame>
        <p:nvGraphicFramePr>
          <p:cNvPr id="683" name="Google Shape;683;p95"/>
          <p:cNvGraphicFramePr/>
          <p:nvPr/>
        </p:nvGraphicFramePr>
        <p:xfrm>
          <a:off x="629000" y="1484613"/>
          <a:ext cx="3000000" cy="3000000"/>
        </p:xfrm>
        <a:graphic>
          <a:graphicData uri="http://schemas.openxmlformats.org/drawingml/2006/table">
            <a:tbl>
              <a:tblPr>
                <a:noFill/>
                <a:tableStyleId>{AE98A7B8-1A81-4748-B3D9-52A7FFF0584E}</a:tableStyleId>
              </a:tblPr>
              <a:tblGrid>
                <a:gridCol w="8125450"/>
              </a:tblGrid>
              <a:tr h="2972875">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chemeClr val="dk1"/>
                          </a:highlight>
                          <a:latin typeface="Didact Gothic"/>
                          <a:ea typeface="Didact Gothic"/>
                          <a:cs typeface="Didact Gothic"/>
                          <a:sym typeface="Didact Gothic"/>
                        </a:rPr>
                        <a:t>/* Paso 1: Me muevo a la rama principal “master”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git checkout master</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rgbClr val="000000"/>
                          </a:highlight>
                          <a:latin typeface="Didact Gothic"/>
                          <a:ea typeface="Didact Gothic"/>
                          <a:cs typeface="Didact Gothic"/>
                          <a:sym typeface="Didact Gothic"/>
                        </a:rPr>
                        <a:t>/* Paso 2: Verificar que se está en la rama de master */</a:t>
                      </a:r>
                      <a:endParaRPr sz="16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FFFFF"/>
                          </a:solidFill>
                          <a:highlight>
                            <a:schemeClr val="dk1"/>
                          </a:highlight>
                          <a:latin typeface="Didact Gothic"/>
                          <a:ea typeface="Didact Gothic"/>
                          <a:cs typeface="Didact Gothic"/>
                          <a:sym typeface="Didact Gothic"/>
                        </a:rPr>
                        <a:t>mi_rama</a:t>
                      </a:r>
                      <a:endParaRPr sz="16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rgbClr val="000000"/>
                          </a:highlight>
                          <a:latin typeface="Didact Gothic"/>
                          <a:ea typeface="Didact Gothic"/>
                          <a:cs typeface="Didact Gothic"/>
                          <a:sym typeface="Didact Gothic"/>
                        </a:rPr>
                        <a:t>/* Paso 3: Procedo a borrar la rama que ya no voy a usar */</a:t>
                      </a:r>
                      <a:br>
                        <a:rPr lang="en-GB" sz="1600" u="none" cap="none" strike="noStrike">
                          <a:solidFill>
                            <a:srgbClr val="00FFFF"/>
                          </a:solidFill>
                          <a:highlight>
                            <a:srgbClr val="000000"/>
                          </a:highlight>
                          <a:latin typeface="Didact Gothic"/>
                          <a:ea typeface="Didact Gothic"/>
                          <a:cs typeface="Didact Gothic"/>
                          <a:sym typeface="Didact Gothic"/>
                        </a:rPr>
                      </a:b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a:t>
                      </a:r>
                      <a:r>
                        <a:rPr lang="en-GB" sz="1600" u="none" cap="none" strike="noStrike">
                          <a:solidFill>
                            <a:srgbClr val="F3F3F3"/>
                          </a:solidFill>
                          <a:highlight>
                            <a:srgbClr val="000000"/>
                          </a:highlight>
                          <a:latin typeface="Didact Gothic"/>
                          <a:ea typeface="Didact Gothic"/>
                          <a:cs typeface="Didact Gothic"/>
                          <a:sym typeface="Didact Gothic"/>
                        </a:rPr>
                        <a:t> git branch -D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Deleted branch </a:t>
                      </a:r>
                      <a:r>
                        <a:rPr lang="en-GB" sz="1600" u="none" cap="none" strike="noStrike">
                          <a:solidFill>
                            <a:srgbClr val="F3F3F3"/>
                          </a:solidFill>
                          <a:highlight>
                            <a:schemeClr val="dk1"/>
                          </a:highlight>
                          <a:latin typeface="Didact Gothic"/>
                          <a:ea typeface="Didact Gothic"/>
                          <a:cs typeface="Didact Gothic"/>
                          <a:sym typeface="Didact Gothic"/>
                        </a:rPr>
                        <a:t>mi_rama</a:t>
                      </a:r>
                      <a:r>
                        <a:rPr lang="en-GB" sz="1600" u="none" cap="none" strike="noStrike">
                          <a:solidFill>
                            <a:srgbClr val="F3F3F3"/>
                          </a:solidFill>
                          <a:highlight>
                            <a:srgbClr val="000000"/>
                          </a:highlight>
                          <a:latin typeface="Didact Gothic"/>
                          <a:ea typeface="Didact Gothic"/>
                          <a:cs typeface="Didact Gothic"/>
                          <a:sym typeface="Didact Gothic"/>
                        </a:rPr>
                        <a:t> (was 6d6c28c)</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666666"/>
                          </a:solidFill>
                          <a:highlight>
                            <a:schemeClr val="dk1"/>
                          </a:highlight>
                          <a:latin typeface="Didact Gothic"/>
                          <a:ea typeface="Didact Gothic"/>
                          <a:cs typeface="Didact Gothic"/>
                          <a:sym typeface="Didact Gothic"/>
                        </a:rPr>
                        <a:t>/* Paso 4: Verificar que se borró la rama*/</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684" name="Google Shape;684;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5" name="Google Shape;685;p95"/>
          <p:cNvSpPr txBox="1"/>
          <p:nvPr/>
        </p:nvSpPr>
        <p:spPr>
          <a:xfrm>
            <a:off x="643801" y="2871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BRANCH -D - BORRANDO 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8" name="Shape 148"/>
        <p:cNvGrpSpPr/>
        <p:nvPr/>
      </p:nvGrpSpPr>
      <p:grpSpPr>
        <a:xfrm>
          <a:off x="0" y="0"/>
          <a:ext cx="0" cy="0"/>
          <a:chOff x="0" y="0"/>
          <a:chExt cx="0" cy="0"/>
        </a:xfrm>
      </p:grpSpPr>
      <p:sp>
        <p:nvSpPr>
          <p:cNvPr id="149" name="Google Shape;149;p3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50" name="Google Shape;150;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1" name="Google Shape;691;p96"/>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CHECKOUT: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92" name="Google Shape;692;p96"/>
          <p:cNvSpPr txBox="1"/>
          <p:nvPr/>
        </p:nvSpPr>
        <p:spPr>
          <a:xfrm>
            <a:off x="900900" y="1871625"/>
            <a:ext cx="7342200" cy="210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Así como nos movemos entre ramas, nos podemos </a:t>
            </a:r>
            <a:r>
              <a:rPr b="1" i="0" lang="en-GB" sz="1800" u="none" cap="none" strike="noStrike">
                <a:solidFill>
                  <a:srgbClr val="000000"/>
                </a:solidFill>
                <a:latin typeface="Helvetica Neue"/>
                <a:ea typeface="Helvetica Neue"/>
                <a:cs typeface="Helvetica Neue"/>
                <a:sym typeface="Helvetica Neue"/>
              </a:rPr>
              <a:t>mover entre commits</a:t>
            </a:r>
            <a:r>
              <a:rPr b="0" i="0" lang="en-GB" sz="1800" u="none" cap="none" strike="noStrike">
                <a:solidFill>
                  <a:srgbClr val="000000"/>
                </a:solidFill>
                <a:latin typeface="Helvetica Neue Light"/>
                <a:ea typeface="Helvetica Neue Light"/>
                <a:cs typeface="Helvetica Neue Light"/>
                <a:sym typeface="Helvetica Neue Light"/>
              </a:rPr>
              <a:t>. Recuerden que al hacer cambios, adherirlos y comitearlos, se crea un historial de dichos cambios, los logs.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 posibilidad de volver a un commit en específico es una ventaja de los controladores de versiones, que permiten volver a un estado anterior si se presenta un problema, error o cambio inesperado.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cxnSp>
        <p:nvCxnSpPr>
          <p:cNvPr id="697" name="Google Shape;697;p97"/>
          <p:cNvCxnSpPr>
            <a:endCxn id="698" idx="2"/>
          </p:cNvCxnSpPr>
          <p:nvPr/>
        </p:nvCxnSpPr>
        <p:spPr>
          <a:xfrm>
            <a:off x="1460534" y="2464825"/>
            <a:ext cx="6262500" cy="4800"/>
          </a:xfrm>
          <a:prstGeom prst="straightConnector1">
            <a:avLst/>
          </a:prstGeom>
          <a:noFill/>
          <a:ln cap="flat" cmpd="sng" w="9525">
            <a:solidFill>
              <a:srgbClr val="3CEFAB"/>
            </a:solidFill>
            <a:prstDash val="solid"/>
            <a:round/>
            <a:headEnd len="sm" w="sm" type="none"/>
            <a:tailEnd len="sm" w="sm" type="none"/>
          </a:ln>
        </p:spPr>
      </p:cxnSp>
      <p:sp>
        <p:nvSpPr>
          <p:cNvPr id="699" name="Google Shape;699;p97"/>
          <p:cNvSpPr/>
          <p:nvPr/>
        </p:nvSpPr>
        <p:spPr>
          <a:xfrm>
            <a:off x="3081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0" name="Google Shape;700;p97"/>
          <p:cNvSpPr/>
          <p:nvPr/>
        </p:nvSpPr>
        <p:spPr>
          <a:xfrm>
            <a:off x="5441547" y="21895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1" name="Google Shape;701;p97"/>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Crea una rama con git branch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2" name="Google Shape;702;p97"/>
          <p:cNvSpPr txBox="1"/>
          <p:nvPr/>
        </p:nvSpPr>
        <p:spPr>
          <a:xfrm>
            <a:off x="2357188"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Cambia de rama con git checkout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3" name="Google Shape;703;p97"/>
          <p:cNvSpPr txBox="1"/>
          <p:nvPr/>
        </p:nvSpPr>
        <p:spPr>
          <a:xfrm>
            <a:off x="4714050" y="30794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Verifica que cambiaste de rama con</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git branch</a:t>
            </a:r>
            <a:r>
              <a:rPr lang="en-GB" sz="1800">
                <a:solidFill>
                  <a:schemeClr val="dk1"/>
                </a:solidFill>
                <a:highlight>
                  <a:schemeClr val="lt1"/>
                </a:highlight>
                <a:latin typeface="Helvetica Neue Light"/>
                <a:ea typeface="Helvetica Neue Light"/>
                <a:cs typeface="Helvetica Neue Light"/>
                <a:sym typeface="Helvetica Neue Light"/>
              </a:rPr>
              <a:t> </a:t>
            </a: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4" name="Google Shape;704;p97"/>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05" name="Google Shape;705;p97"/>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06" name="Google Shape;706;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7" name="Google Shape;707;p97"/>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CHECKOUT: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n-GB" sz="2800" u="none" cap="none" strike="noStrike">
                <a:solidFill>
                  <a:schemeClr val="dk1"/>
                </a:solidFill>
                <a:latin typeface="Anton"/>
                <a:ea typeface="Anton"/>
                <a:cs typeface="Anton"/>
                <a:sym typeface="Anton"/>
              </a:rPr>
              <a:t>Vamos a crear nuevamente una rama...</a:t>
            </a:r>
            <a:endParaRPr b="0" i="1" sz="2800" u="none" cap="none" strike="noStrike">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p:txBody>
      </p:sp>
      <p:sp>
        <p:nvSpPr>
          <p:cNvPr id="708" name="Google Shape;708;p97"/>
          <p:cNvSpPr/>
          <p:nvPr/>
        </p:nvSpPr>
        <p:spPr>
          <a:xfrm>
            <a:off x="8463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9" name="Google Shape;709;p97"/>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98" name="Google Shape;698;p97"/>
          <p:cNvSpPr/>
          <p:nvPr/>
        </p:nvSpPr>
        <p:spPr>
          <a:xfrm>
            <a:off x="7723034"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0" name="Google Shape;710;p97"/>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1" name="Google Shape;711;p97"/>
          <p:cNvSpPr txBox="1"/>
          <p:nvPr/>
        </p:nvSpPr>
        <p:spPr>
          <a:xfrm>
            <a:off x="6956375" y="31391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Agrega al index.html un texto nuevo.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cxnSp>
        <p:nvCxnSpPr>
          <p:cNvPr id="716" name="Google Shape;716;p98"/>
          <p:cNvCxnSpPr>
            <a:endCxn id="717" idx="2"/>
          </p:cNvCxnSpPr>
          <p:nvPr/>
        </p:nvCxnSpPr>
        <p:spPr>
          <a:xfrm>
            <a:off x="1460534" y="2464825"/>
            <a:ext cx="6262500" cy="4800"/>
          </a:xfrm>
          <a:prstGeom prst="straightConnector1">
            <a:avLst/>
          </a:prstGeom>
          <a:noFill/>
          <a:ln cap="flat" cmpd="sng" w="9525">
            <a:solidFill>
              <a:srgbClr val="3CEFAB"/>
            </a:solidFill>
            <a:prstDash val="solid"/>
            <a:round/>
            <a:headEnd len="sm" w="sm" type="none"/>
            <a:tailEnd len="sm" w="sm" type="none"/>
          </a:ln>
        </p:spPr>
      </p:cxnSp>
      <p:sp>
        <p:nvSpPr>
          <p:cNvPr id="718" name="Google Shape;718;p98"/>
          <p:cNvSpPr/>
          <p:nvPr/>
        </p:nvSpPr>
        <p:spPr>
          <a:xfrm>
            <a:off x="3081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9" name="Google Shape;719;p98"/>
          <p:cNvSpPr/>
          <p:nvPr/>
        </p:nvSpPr>
        <p:spPr>
          <a:xfrm>
            <a:off x="5441547" y="21895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0" name="Google Shape;720;p98"/>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Verifica que hubo un cambio en el index.html con</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git status</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1" name="Google Shape;721;p98"/>
          <p:cNvSpPr txBox="1"/>
          <p:nvPr/>
        </p:nvSpPr>
        <p:spPr>
          <a:xfrm>
            <a:off x="2357188"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Adhiere el cambio con Git Add.</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2" name="Google Shape;722;p98"/>
          <p:cNvSpPr txBox="1"/>
          <p:nvPr/>
        </p:nvSpPr>
        <p:spPr>
          <a:xfrm>
            <a:off x="4714050" y="30794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Comitea el cambio con</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git commit -m “Agregando texto al html”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3" name="Google Shape;723;p98"/>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6</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4" name="Google Shape;724;p98"/>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7</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25" name="Google Shape;725;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6" name="Google Shape;726;p98"/>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CHECKOUT: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n-GB" sz="2800" u="none" cap="none" strike="noStrike">
                <a:solidFill>
                  <a:schemeClr val="dk1"/>
                </a:solidFill>
                <a:latin typeface="Anton"/>
                <a:ea typeface="Anton"/>
                <a:cs typeface="Anton"/>
                <a:sym typeface="Anton"/>
              </a:rPr>
              <a:t>Vamos a crear nuevamente una rama...</a:t>
            </a:r>
            <a:endParaRPr b="0" i="1" sz="3600" u="none" cap="none" strike="noStrike">
              <a:solidFill>
                <a:schemeClr val="dk1"/>
              </a:solidFill>
              <a:latin typeface="Anton"/>
              <a:ea typeface="Anton"/>
              <a:cs typeface="Anton"/>
              <a:sym typeface="Anton"/>
            </a:endParaRPr>
          </a:p>
        </p:txBody>
      </p:sp>
      <p:sp>
        <p:nvSpPr>
          <p:cNvPr id="727" name="Google Shape;727;p98"/>
          <p:cNvSpPr/>
          <p:nvPr/>
        </p:nvSpPr>
        <p:spPr>
          <a:xfrm>
            <a:off x="8463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8" name="Google Shape;728;p98"/>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5</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7" name="Google Shape;717;p98"/>
          <p:cNvSpPr/>
          <p:nvPr/>
        </p:nvSpPr>
        <p:spPr>
          <a:xfrm>
            <a:off x="7723034"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9" name="Google Shape;729;p98"/>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8</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30" name="Google Shape;730;p98"/>
          <p:cNvSpPr txBox="1"/>
          <p:nvPr/>
        </p:nvSpPr>
        <p:spPr>
          <a:xfrm>
            <a:off x="6956375" y="31391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Light"/>
                <a:ea typeface="Helvetica Neue Light"/>
                <a:cs typeface="Helvetica Neue Light"/>
                <a:sym typeface="Helvetica Neue Light"/>
              </a:rPr>
              <a:t>Agrega un título al index.html y repite los pasos para poder comitear el cambio.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36" name="Google Shape;736;p99"/>
          <p:cNvGraphicFramePr/>
          <p:nvPr/>
        </p:nvGraphicFramePr>
        <p:xfrm>
          <a:off x="547700" y="1839475"/>
          <a:ext cx="3000000" cy="3000000"/>
        </p:xfrm>
        <a:graphic>
          <a:graphicData uri="http://schemas.openxmlformats.org/drawingml/2006/table">
            <a:tbl>
              <a:tblPr>
                <a:noFill/>
                <a:tableStyleId>{AE98A7B8-1A81-4748-B3D9-52A7FFF0584E}</a:tableStyleId>
              </a:tblPr>
              <a:tblGrid>
                <a:gridCol w="8048600"/>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600" u="none" cap="none" strike="noStrike">
                        <a:solidFill>
                          <a:srgbClr val="999999"/>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rgbClr val="000000"/>
                          </a:highlight>
                          <a:latin typeface="Didact Gothic"/>
                          <a:ea typeface="Didact Gothic"/>
                          <a:cs typeface="Didact Gothic"/>
                          <a:sym typeface="Didact Gothic"/>
                        </a:rPr>
                        <a:t>$ git log --oneline</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FFFF00"/>
                          </a:solidFill>
                          <a:highlight>
                            <a:srgbClr val="000000"/>
                          </a:highlight>
                          <a:latin typeface="Didact Gothic"/>
                          <a:ea typeface="Didact Gothic"/>
                          <a:cs typeface="Didact Gothic"/>
                          <a:sym typeface="Didact Gothic"/>
                        </a:rPr>
                        <a:t>fc59b88 (</a:t>
                      </a:r>
                      <a:r>
                        <a:rPr lang="en-GB" sz="1600" u="none" cap="none" strike="noStrike">
                          <a:solidFill>
                            <a:srgbClr val="00FF00"/>
                          </a:solidFill>
                          <a:highlight>
                            <a:srgbClr val="000000"/>
                          </a:highlight>
                          <a:latin typeface="Didact Gothic"/>
                          <a:ea typeface="Didact Gothic"/>
                          <a:cs typeface="Didact Gothic"/>
                          <a:sym typeface="Didact Gothic"/>
                        </a:rPr>
                        <a:t>HEAD</a:t>
                      </a:r>
                      <a:r>
                        <a:rPr lang="en-GB" sz="1600" u="none" cap="none" strike="noStrike">
                          <a:solidFill>
                            <a:srgbClr val="FFFF00"/>
                          </a:solidFill>
                          <a:highlight>
                            <a:srgbClr val="000000"/>
                          </a:highlight>
                          <a:latin typeface="Didact Gothic"/>
                          <a:ea typeface="Didact Gothic"/>
                          <a:cs typeface="Didact Gothic"/>
                          <a:sym typeface="Didact Gothic"/>
                        </a:rPr>
                        <a:t> -&gt; </a:t>
                      </a:r>
                      <a:r>
                        <a:rPr lang="en-GB" sz="1600" u="none" cap="none" strike="noStrike">
                          <a:solidFill>
                            <a:srgbClr val="00FFFF"/>
                          </a:solidFill>
                          <a:highlight>
                            <a:srgbClr val="000000"/>
                          </a:highlight>
                          <a:latin typeface="Didact Gothic"/>
                          <a:ea typeface="Didact Gothic"/>
                          <a:cs typeface="Didact Gothic"/>
                          <a:sym typeface="Didact Gothic"/>
                        </a:rPr>
                        <a:t>nueva_rama</a:t>
                      </a:r>
                      <a:r>
                        <a:rPr lang="en-GB" sz="1600" u="none" cap="none" strike="noStrike">
                          <a:solidFill>
                            <a:srgbClr val="FFFF00"/>
                          </a:solidFill>
                          <a:highlight>
                            <a:srgbClr val="000000"/>
                          </a:highlight>
                          <a:latin typeface="Didact Gothic"/>
                          <a:ea typeface="Didact Gothic"/>
                          <a:cs typeface="Didact Gothic"/>
                          <a:sym typeface="Didact Gothic"/>
                        </a:rPr>
                        <a:t>) </a:t>
                      </a:r>
                      <a:r>
                        <a:rPr lang="en-GB" sz="1600" u="none" cap="none" strike="noStrike">
                          <a:solidFill>
                            <a:srgbClr val="FFFFFF"/>
                          </a:solidFill>
                          <a:highlight>
                            <a:srgbClr val="000000"/>
                          </a:highlight>
                          <a:latin typeface="Didact Gothic"/>
                          <a:ea typeface="Didact Gothic"/>
                          <a:cs typeface="Didact Gothic"/>
                          <a:sym typeface="Didact Gothic"/>
                        </a:rPr>
                        <a:t>Ahora agregamos un título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FFFF00"/>
                          </a:solidFill>
                          <a:highlight>
                            <a:srgbClr val="000000"/>
                          </a:highlight>
                          <a:latin typeface="Didact Gothic"/>
                          <a:ea typeface="Didact Gothic"/>
                          <a:cs typeface="Didact Gothic"/>
                          <a:sym typeface="Didact Gothic"/>
                        </a:rPr>
                        <a:t>6bcff19 </a:t>
                      </a:r>
                      <a:r>
                        <a:rPr lang="en-GB" sz="1600" u="none" cap="none" strike="noStrike">
                          <a:solidFill>
                            <a:srgbClr val="FFFFFF"/>
                          </a:solidFill>
                          <a:latin typeface="Didact Gothic"/>
                          <a:ea typeface="Didact Gothic"/>
                          <a:cs typeface="Didact Gothic"/>
                          <a:sym typeface="Didact Gothic"/>
                        </a:rPr>
                        <a:t>Agregar un texto al index.html</a:t>
                      </a:r>
                      <a:endParaRPr sz="16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FFF00"/>
                          </a:solidFill>
                          <a:highlight>
                            <a:srgbClr val="000000"/>
                          </a:highlight>
                          <a:latin typeface="Didact Gothic"/>
                          <a:ea typeface="Didact Gothic"/>
                          <a:cs typeface="Didact Gothic"/>
                          <a:sym typeface="Didact Gothic"/>
                        </a:rPr>
                        <a:t>41e6121 </a:t>
                      </a:r>
                      <a:r>
                        <a:rPr lang="en-GB" sz="1600" u="none" cap="none" strike="noStrike">
                          <a:solidFill>
                            <a:srgbClr val="00FFFF"/>
                          </a:solidFill>
                          <a:highlight>
                            <a:srgbClr val="000000"/>
                          </a:highlight>
                          <a:latin typeface="Didact Gothic"/>
                          <a:ea typeface="Didact Gothic"/>
                          <a:cs typeface="Didact Gothic"/>
                          <a:sym typeface="Didact Gothic"/>
                        </a:rPr>
                        <a:t>(master) </a:t>
                      </a:r>
                      <a:r>
                        <a:rPr lang="en-GB" sz="1600" u="none" cap="none" strike="noStrike">
                          <a:solidFill>
                            <a:srgbClr val="FFFFFF"/>
                          </a:solidFill>
                          <a:highlight>
                            <a:srgbClr val="000000"/>
                          </a:highlight>
                          <a:latin typeface="Didact Gothic"/>
                          <a:ea typeface="Didact Gothic"/>
                          <a:cs typeface="Didact Gothic"/>
                          <a:sym typeface="Didact Gothic"/>
                        </a:rPr>
                        <a:t>Primer archivo del repositorio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a:t>
                      </a:r>
                      <a:endParaRPr sz="1600" u="none" cap="none" strike="noStrike">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37" name="Google Shape;737;p99"/>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CHECKOUT: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3" name="Google Shape;743;p100"/>
          <p:cNvSpPr txBox="1"/>
          <p:nvPr/>
        </p:nvSpPr>
        <p:spPr>
          <a:xfrm>
            <a:off x="643801" y="2382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CHECKOUT: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744" name="Google Shape;744;p100"/>
          <p:cNvGraphicFramePr/>
          <p:nvPr/>
        </p:nvGraphicFramePr>
        <p:xfrm>
          <a:off x="977200" y="1519525"/>
          <a:ext cx="3000000" cy="3000000"/>
        </p:xfrm>
        <a:graphic>
          <a:graphicData uri="http://schemas.openxmlformats.org/drawingml/2006/table">
            <a:tbl>
              <a:tblPr>
                <a:noFill/>
                <a:tableStyleId>{AE98A7B8-1A81-4748-B3D9-52A7FFF0584E}</a:tableStyleId>
              </a:tblPr>
              <a:tblGrid>
                <a:gridCol w="7342000"/>
              </a:tblGrid>
              <a:tr h="3211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999999"/>
                          </a:solidFill>
                          <a:highlight>
                            <a:schemeClr val="dk1"/>
                          </a:highlight>
                          <a:latin typeface="Didact Gothic"/>
                          <a:ea typeface="Didact Gothic"/>
                          <a:cs typeface="Didact Gothic"/>
                          <a:sym typeface="Didact Gothic"/>
                        </a:rPr>
                        <a:t>/* Supongamos que me equivoqué en agregar el título, quiero volver al punto anterior del texto, busco el número de commit y muevo hacia ese punto */</a:t>
                      </a:r>
                      <a:endParaRPr sz="14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00FF00"/>
                          </a:solidFill>
                          <a:highlight>
                            <a:schemeClr val="dk1"/>
                          </a:highlight>
                          <a:latin typeface="Didact Gothic"/>
                          <a:ea typeface="Didact Gothic"/>
                          <a:cs typeface="Didact Gothic"/>
                          <a:sym typeface="Didact Gothic"/>
                        </a:rPr>
                        <a:t>john@MyShopSolutions</a:t>
                      </a:r>
                      <a:r>
                        <a:rPr lang="en-GB" sz="1400" u="none" cap="none" strike="noStrike">
                          <a:solidFill>
                            <a:srgbClr val="FF00FF"/>
                          </a:solidFill>
                          <a:highlight>
                            <a:schemeClr val="dk1"/>
                          </a:highlight>
                          <a:latin typeface="Didact Gothic"/>
                          <a:ea typeface="Didact Gothic"/>
                          <a:cs typeface="Didact Gothic"/>
                          <a:sym typeface="Didact Gothic"/>
                        </a:rPr>
                        <a:t> :~</a:t>
                      </a:r>
                      <a:r>
                        <a:rPr lang="en-GB" sz="14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400" u="none" cap="none" strike="noStrike">
                          <a:solidFill>
                            <a:srgbClr val="F3F3F3"/>
                          </a:solidFill>
                          <a:highlight>
                            <a:srgbClr val="000000"/>
                          </a:highlight>
                          <a:latin typeface="Didact Gothic"/>
                          <a:ea typeface="Didact Gothic"/>
                          <a:cs typeface="Didact Gothic"/>
                          <a:sym typeface="Didact Gothic"/>
                        </a:rPr>
                        <a:t>$ git checkout </a:t>
                      </a:r>
                      <a:r>
                        <a:rPr lang="en-GB" sz="1400" u="none" cap="none" strike="noStrike">
                          <a:solidFill>
                            <a:srgbClr val="FFFFFF"/>
                          </a:solidFill>
                          <a:highlight>
                            <a:schemeClr val="dk1"/>
                          </a:highlight>
                          <a:latin typeface="Didact Gothic"/>
                          <a:ea typeface="Didact Gothic"/>
                          <a:cs typeface="Didact Gothic"/>
                          <a:sym typeface="Didact Gothic"/>
                        </a:rPr>
                        <a:t>6bcff19</a:t>
                      </a:r>
                      <a:endParaRPr sz="14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highlight>
                            <a:srgbClr val="000000"/>
                          </a:highlight>
                          <a:latin typeface="Didact Gothic"/>
                          <a:ea typeface="Didact Gothic"/>
                          <a:cs typeface="Didact Gothic"/>
                          <a:sym typeface="Didact Gothic"/>
                        </a:rPr>
                        <a:t>Note: checking out </a:t>
                      </a:r>
                      <a:r>
                        <a:rPr lang="en-GB" sz="1400" u="none" cap="none" strike="noStrike">
                          <a:solidFill>
                            <a:srgbClr val="FFFFFF"/>
                          </a:solidFill>
                          <a:highlight>
                            <a:schemeClr val="dk1"/>
                          </a:highlight>
                          <a:latin typeface="Didact Gothic"/>
                          <a:ea typeface="Didact Gothic"/>
                          <a:cs typeface="Didact Gothic"/>
                          <a:sym typeface="Didact Gothic"/>
                        </a:rPr>
                        <a:t>6bcff19</a:t>
                      </a:r>
                      <a:r>
                        <a:rPr lang="en-GB" sz="1400" u="none" cap="none" strike="noStrike">
                          <a:solidFill>
                            <a:srgbClr val="F3F3F3"/>
                          </a:solidFill>
                          <a:highlight>
                            <a:srgbClr val="000000"/>
                          </a:highlight>
                          <a:latin typeface="Didact Gothic"/>
                          <a:ea typeface="Didact Gothic"/>
                          <a:cs typeface="Didact Gothic"/>
                          <a:sym typeface="Didact Gothic"/>
                        </a:rPr>
                        <a:t>.</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highlight>
                            <a:srgbClr val="000000"/>
                          </a:highlight>
                          <a:latin typeface="Didact Gothic"/>
                          <a:ea typeface="Didact Gothic"/>
                          <a:cs typeface="Didact Gothic"/>
                          <a:sym typeface="Didact Gothic"/>
                        </a:rPr>
                        <a:t>You are in 'detached HEAD' state. You can look around, make experimental</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highlight>
                            <a:srgbClr val="000000"/>
                          </a:highlight>
                          <a:latin typeface="Didact Gothic"/>
                          <a:ea typeface="Didact Gothic"/>
                          <a:cs typeface="Didact Gothic"/>
                          <a:sym typeface="Didact Gothic"/>
                        </a:rPr>
                        <a:t>changes and commit them, and you can discard any commits you make in this</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highlight>
                            <a:srgbClr val="000000"/>
                          </a:highlight>
                          <a:latin typeface="Didact Gothic"/>
                          <a:ea typeface="Didact Gothic"/>
                          <a:cs typeface="Didact Gothic"/>
                          <a:sym typeface="Didact Gothic"/>
                        </a:rPr>
                        <a:t>state without impacting any branches by performing another checkout.</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highlight>
                            <a:srgbClr val="000000"/>
                          </a:highlight>
                          <a:latin typeface="Didact Gothic"/>
                          <a:ea typeface="Didact Gothic"/>
                          <a:cs typeface="Didact Gothic"/>
                          <a:sym typeface="Didact Gothic"/>
                        </a:rPr>
                        <a:t>If you want to create a new branch to retain commits you create, you may</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highlight>
                            <a:srgbClr val="000000"/>
                          </a:highlight>
                          <a:latin typeface="Didact Gothic"/>
                          <a:ea typeface="Didact Gothic"/>
                          <a:cs typeface="Didact Gothic"/>
                          <a:sym typeface="Didact Gothic"/>
                        </a:rPr>
                        <a:t>do so (now or later) by using -b with the checkout command again. Example:</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highlight>
                            <a:srgbClr val="000000"/>
                          </a:highlight>
                          <a:latin typeface="Didact Gothic"/>
                          <a:ea typeface="Didact Gothic"/>
                          <a:cs typeface="Didact Gothic"/>
                          <a:sym typeface="Didact Gothic"/>
                        </a:rPr>
                        <a:t>  git checkout -b &lt;new-branch-name&gt;</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highlight>
                            <a:srgbClr val="000000"/>
                          </a:highlight>
                          <a:latin typeface="Didact Gothic"/>
                          <a:ea typeface="Didact Gothic"/>
                          <a:cs typeface="Didact Gothic"/>
                          <a:sym typeface="Didact Gothic"/>
                        </a:rPr>
                        <a:t>HEAD is now at </a:t>
                      </a:r>
                      <a:r>
                        <a:rPr lang="en-GB" sz="1400" u="none" cap="none" strike="noStrike">
                          <a:solidFill>
                            <a:srgbClr val="FFFFFF"/>
                          </a:solidFill>
                          <a:highlight>
                            <a:schemeClr val="dk1"/>
                          </a:highlight>
                          <a:latin typeface="Didact Gothic"/>
                          <a:ea typeface="Didact Gothic"/>
                          <a:cs typeface="Didact Gothic"/>
                          <a:sym typeface="Didact Gothic"/>
                        </a:rPr>
                        <a:t>6bcff19</a:t>
                      </a:r>
                      <a:r>
                        <a:rPr lang="en-GB" sz="1400" u="none" cap="none" strike="noStrike">
                          <a:solidFill>
                            <a:srgbClr val="F3F3F3"/>
                          </a:solidFill>
                          <a:highlight>
                            <a:srgbClr val="000000"/>
                          </a:highlight>
                          <a:latin typeface="Didact Gothic"/>
                          <a:ea typeface="Didact Gothic"/>
                          <a:cs typeface="Didact Gothic"/>
                          <a:sym typeface="Didact Gothic"/>
                        </a:rPr>
                        <a:t>... Agregar un texto al index.html</a:t>
                      </a:r>
                      <a:endParaRPr sz="14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graphicFrame>
        <p:nvGraphicFramePr>
          <p:cNvPr id="749" name="Google Shape;749;p101"/>
          <p:cNvGraphicFramePr/>
          <p:nvPr/>
        </p:nvGraphicFramePr>
        <p:xfrm>
          <a:off x="478150" y="1748125"/>
          <a:ext cx="3000000" cy="3000000"/>
        </p:xfrm>
        <a:graphic>
          <a:graphicData uri="http://schemas.openxmlformats.org/drawingml/2006/table">
            <a:tbl>
              <a:tblPr>
                <a:noFill/>
                <a:tableStyleId>{AE98A7B8-1A81-4748-B3D9-52A7FFF0584E}</a:tableStyleId>
              </a:tblPr>
              <a:tblGrid>
                <a:gridCol w="8379450"/>
              </a:tblGrid>
              <a:tr h="25324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999999"/>
                          </a:solidFill>
                          <a:highlight>
                            <a:schemeClr val="dk1"/>
                          </a:highlight>
                          <a:latin typeface="Didact Gothic"/>
                          <a:ea typeface="Didact Gothic"/>
                          <a:cs typeface="Didact Gothic"/>
                          <a:sym typeface="Didact Gothic"/>
                        </a:rPr>
                        <a:t>/* Si verifico donde estoy parado co git branch se puede observar que se está en el commit y el index.html ha cambiado*/</a:t>
                      </a:r>
                      <a:endParaRPr sz="18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00FF00"/>
                          </a:solidFill>
                          <a:highlight>
                            <a:schemeClr val="dk1"/>
                          </a:highlight>
                          <a:latin typeface="Didact Gothic"/>
                          <a:ea typeface="Didact Gothic"/>
                          <a:cs typeface="Didact Gothic"/>
                          <a:sym typeface="Didact Gothic"/>
                        </a:rPr>
                        <a:t>john@MyShopSolutions</a:t>
                      </a:r>
                      <a:r>
                        <a:rPr lang="en-GB" sz="1800" u="none" cap="none" strike="noStrike">
                          <a:solidFill>
                            <a:srgbClr val="FF00FF"/>
                          </a:solidFill>
                          <a:highlight>
                            <a:schemeClr val="dk1"/>
                          </a:highlight>
                          <a:latin typeface="Didact Gothic"/>
                          <a:ea typeface="Didact Gothic"/>
                          <a:cs typeface="Didact Gothic"/>
                          <a:sym typeface="Didact Gothic"/>
                        </a:rPr>
                        <a:t> :~</a:t>
                      </a:r>
                      <a:r>
                        <a:rPr lang="en-GB" sz="18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800" u="none" cap="none" strike="noStrike">
                          <a:solidFill>
                            <a:srgbClr val="F3F3F3"/>
                          </a:solidFill>
                          <a:highlight>
                            <a:srgbClr val="000000"/>
                          </a:highlight>
                          <a:latin typeface="Didact Gothic"/>
                          <a:ea typeface="Didact Gothic"/>
                          <a:cs typeface="Didact Gothic"/>
                          <a:sym typeface="Didact Gothic"/>
                        </a:rPr>
                        <a:t>$ git branch</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00FFFF"/>
                          </a:solidFill>
                          <a:highlight>
                            <a:srgbClr val="000000"/>
                          </a:highlight>
                          <a:latin typeface="Didact Gothic"/>
                          <a:ea typeface="Didact Gothic"/>
                          <a:cs typeface="Didact Gothic"/>
                          <a:sym typeface="Didact Gothic"/>
                        </a:rPr>
                        <a:t>* (HEAD detached at 6bcff19)</a:t>
                      </a:r>
                      <a:endParaRPr sz="1800" u="none" cap="none" strike="noStrike">
                        <a:solidFill>
                          <a:srgbClr val="00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  master</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F3F3F3"/>
                          </a:solidFill>
                          <a:highlight>
                            <a:srgbClr val="000000"/>
                          </a:highlight>
                          <a:latin typeface="Didact Gothic"/>
                          <a:ea typeface="Didact Gothic"/>
                          <a:cs typeface="Didact Gothic"/>
                          <a:sym typeface="Didact Gothic"/>
                        </a:rPr>
                        <a:t>  nueva_rama</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800" u="none" cap="none" strike="noStrike">
                          <a:solidFill>
                            <a:srgbClr val="00FF00"/>
                          </a:solidFill>
                          <a:highlight>
                            <a:schemeClr val="dk1"/>
                          </a:highlight>
                          <a:latin typeface="Didact Gothic"/>
                          <a:ea typeface="Didact Gothic"/>
                          <a:cs typeface="Didact Gothic"/>
                          <a:sym typeface="Didact Gothic"/>
                        </a:rPr>
                        <a:t>john@MyShopSolutions</a:t>
                      </a:r>
                      <a:r>
                        <a:rPr lang="en-GB" sz="1800" u="none" cap="none" strike="noStrike">
                          <a:solidFill>
                            <a:srgbClr val="FF00FF"/>
                          </a:solidFill>
                          <a:highlight>
                            <a:schemeClr val="dk1"/>
                          </a:highlight>
                          <a:latin typeface="Didact Gothic"/>
                          <a:ea typeface="Didact Gothic"/>
                          <a:cs typeface="Didact Gothic"/>
                          <a:sym typeface="Didact Gothic"/>
                        </a:rPr>
                        <a:t> :~</a:t>
                      </a:r>
                      <a:r>
                        <a:rPr lang="en-GB" sz="18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800" u="none" cap="none" strike="noStrike">
                          <a:solidFill>
                            <a:srgbClr val="F3F3F3"/>
                          </a:solidFill>
                          <a:highlight>
                            <a:schemeClr val="dk1"/>
                          </a:highlight>
                          <a:latin typeface="Didact Gothic"/>
                          <a:ea typeface="Didact Gothic"/>
                          <a:cs typeface="Didact Gothic"/>
                          <a:sym typeface="Didact Gothic"/>
                        </a:rPr>
                        <a:t>$</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50" name="Google Shape;750;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1" name="Google Shape;751;p101"/>
          <p:cNvSpPr txBox="1"/>
          <p:nvPr/>
        </p:nvSpPr>
        <p:spPr>
          <a:xfrm>
            <a:off x="643801" y="2382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GIT CHECKOUT: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id="756" name="Google Shape;756;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7" name="Google Shape;757;p102"/>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GIT </a:t>
            </a:r>
            <a:r>
              <a:rPr b="0" i="1" lang="en-GB" sz="4000" u="none" cap="none" strike="noStrike">
                <a:solidFill>
                  <a:schemeClr val="dk1"/>
                </a:solidFill>
                <a:latin typeface="Anton"/>
                <a:ea typeface="Anton"/>
                <a:cs typeface="Anton"/>
                <a:sym typeface="Anton"/>
              </a:rPr>
              <a:t>MERGE</a:t>
            </a:r>
            <a:endParaRPr b="0" i="1" sz="4000" u="none" cap="none" strike="noStrike">
              <a:solidFill>
                <a:srgbClr val="000000"/>
              </a:solidFill>
              <a:latin typeface="Anton"/>
              <a:ea typeface="Anton"/>
              <a:cs typeface="Anton"/>
              <a:sym typeface="Anton"/>
            </a:endParaRPr>
          </a:p>
        </p:txBody>
      </p:sp>
      <p:sp>
        <p:nvSpPr>
          <p:cNvPr id="758" name="Google Shape;758;p102"/>
          <p:cNvSpPr txBox="1"/>
          <p:nvPr/>
        </p:nvSpPr>
        <p:spPr>
          <a:xfrm>
            <a:off x="5426475" y="1258025"/>
            <a:ext cx="3196800" cy="156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Una vez que tenemos una rama (o más), podemos experimentar características nuevas, y luego </a:t>
            </a:r>
            <a:r>
              <a:rPr b="1" i="0" lang="en-GB" sz="1600" u="none" cap="none" strike="noStrike">
                <a:solidFill>
                  <a:srgbClr val="000000"/>
                </a:solidFill>
                <a:latin typeface="Helvetica Neue"/>
                <a:ea typeface="Helvetica Neue"/>
                <a:cs typeface="Helvetica Neue"/>
                <a:sym typeface="Helvetica Neue"/>
              </a:rPr>
              <a:t>FUSIONARLAS </a:t>
            </a:r>
            <a:r>
              <a:rPr b="0" i="0" lang="en-GB" sz="1600" u="none" cap="none" strike="noStrike">
                <a:solidFill>
                  <a:srgbClr val="000000"/>
                </a:solidFill>
                <a:latin typeface="Helvetica Neue Light"/>
                <a:ea typeface="Helvetica Neue Light"/>
                <a:cs typeface="Helvetica Neue Light"/>
                <a:sym typeface="Helvetica Neue Light"/>
              </a:rPr>
              <a:t>con la rama </a:t>
            </a:r>
            <a:r>
              <a:rPr b="1" i="0" lang="en-GB" sz="1600" u="none" cap="none" strike="noStrike">
                <a:solidFill>
                  <a:srgbClr val="000000"/>
                </a:solidFill>
                <a:latin typeface="Helvetica Neue"/>
                <a:ea typeface="Helvetica Neue"/>
                <a:cs typeface="Helvetica Neue"/>
                <a:sym typeface="Helvetica Neue"/>
              </a:rPr>
              <a:t>MASTER</a:t>
            </a:r>
            <a:r>
              <a:rPr b="0" i="0" lang="en-GB"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759" name="Google Shape;759;p102"/>
          <p:cNvPicPr preferRelativeResize="0"/>
          <p:nvPr/>
        </p:nvPicPr>
        <p:blipFill rotWithShape="1">
          <a:blip r:embed="rId4">
            <a:alphaModFix/>
          </a:blip>
          <a:srcRect b="0" l="0" r="0" t="0"/>
          <a:stretch/>
        </p:blipFill>
        <p:spPr>
          <a:xfrm>
            <a:off x="786725" y="1408474"/>
            <a:ext cx="4220143" cy="3251151"/>
          </a:xfrm>
          <a:prstGeom prst="rect">
            <a:avLst/>
          </a:prstGeom>
          <a:noFill/>
          <a:ln>
            <a:noFill/>
          </a:ln>
        </p:spPr>
      </p:pic>
      <p:pic>
        <p:nvPicPr>
          <p:cNvPr id="760" name="Google Shape;760;p102"/>
          <p:cNvPicPr preferRelativeResize="0"/>
          <p:nvPr/>
        </p:nvPicPr>
        <p:blipFill rotWithShape="1">
          <a:blip r:embed="rId5">
            <a:alphaModFix/>
          </a:blip>
          <a:srcRect b="0" l="0" r="0" t="0"/>
          <a:stretch/>
        </p:blipFill>
        <p:spPr>
          <a:xfrm>
            <a:off x="5426478" y="2895100"/>
            <a:ext cx="3266376" cy="17645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graphicFrame>
        <p:nvGraphicFramePr>
          <p:cNvPr id="765" name="Google Shape;765;p103"/>
          <p:cNvGraphicFramePr/>
          <p:nvPr/>
        </p:nvGraphicFramePr>
        <p:xfrm>
          <a:off x="455250" y="1062325"/>
          <a:ext cx="3000000" cy="3000000"/>
        </p:xfrm>
        <a:graphic>
          <a:graphicData uri="http://schemas.openxmlformats.org/drawingml/2006/table">
            <a:tbl>
              <a:tblPr>
                <a:noFill/>
                <a:tableStyleId>{AE98A7B8-1A81-4748-B3D9-52A7FFF0584E}</a:tableStyleId>
              </a:tblPr>
              <a:tblGrid>
                <a:gridCol w="8658275"/>
              </a:tblGrid>
              <a:tr h="2328975">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999999"/>
                          </a:solidFill>
                          <a:highlight>
                            <a:schemeClr val="dk1"/>
                          </a:highlight>
                          <a:latin typeface="Didact Gothic"/>
                          <a:ea typeface="Didact Gothic"/>
                          <a:cs typeface="Didact Gothic"/>
                          <a:sym typeface="Didact Gothic"/>
                        </a:rPr>
                        <a:t>/* Paso 1: Ubicarse en la rama master, que es a donde quiero fusionar los cambios usando el comando de git checkout master. */</a:t>
                      </a:r>
                      <a:endParaRPr sz="16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git checkout master</a:t>
                      </a:r>
                      <a:endParaRPr sz="16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999999"/>
                          </a:solidFill>
                          <a:highlight>
                            <a:schemeClr val="dk1"/>
                          </a:highlight>
                          <a:latin typeface="Didact Gothic"/>
                          <a:ea typeface="Didact Gothic"/>
                          <a:cs typeface="Didact Gothic"/>
                          <a:sym typeface="Didact Gothic"/>
                        </a:rPr>
                        <a:t>/* Paso 2: Verificar que estoy en master con git branch. Se puede observar en el archivo de index.html que no tiene ni título ni texto. */</a:t>
                      </a:r>
                      <a:endParaRPr sz="16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chemeClr val="dk1"/>
                          </a:highlight>
                          <a:latin typeface="Didact Gothic"/>
                          <a:ea typeface="Didact Gothic"/>
                          <a:cs typeface="Didact Gothic"/>
                          <a:sym typeface="Didact Gothic"/>
                        </a:rPr>
                        <a:t>Nueva_rama</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999999"/>
                          </a:solidFill>
                          <a:highlight>
                            <a:schemeClr val="dk1"/>
                          </a:highlight>
                          <a:latin typeface="Didact Gothic"/>
                          <a:ea typeface="Didact Gothic"/>
                          <a:cs typeface="Didact Gothic"/>
                          <a:sym typeface="Didact Gothic"/>
                        </a:rPr>
                        <a:t>/* Paso 3: Realizar la fusión. Hacer el merge con el comando </a:t>
                      </a:r>
                      <a:r>
                        <a:rPr b="1" lang="en-GB" sz="1600" u="none" cap="none" strike="noStrike">
                          <a:solidFill>
                            <a:srgbClr val="999999"/>
                          </a:solidFill>
                          <a:highlight>
                            <a:schemeClr val="dk1"/>
                          </a:highlight>
                          <a:latin typeface="Didact Gothic"/>
                          <a:ea typeface="Didact Gothic"/>
                          <a:cs typeface="Didact Gothic"/>
                          <a:sym typeface="Didact Gothic"/>
                        </a:rPr>
                        <a:t>git merge nueva_rama*/</a:t>
                      </a:r>
                      <a:endParaRPr b="1" sz="1600" u="none" cap="none" strike="noStrike">
                        <a:solidFill>
                          <a:srgbClr val="999999"/>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00FF00"/>
                          </a:solidFill>
                          <a:highlight>
                            <a:schemeClr val="dk1"/>
                          </a:highlight>
                          <a:latin typeface="Didact Gothic"/>
                          <a:ea typeface="Didact Gothic"/>
                          <a:cs typeface="Didact Gothic"/>
                          <a:sym typeface="Didact Gothic"/>
                        </a:rPr>
                        <a:t>john@MyShopSolutions</a:t>
                      </a:r>
                      <a:r>
                        <a:rPr lang="en-GB" sz="1600" u="none" cap="none" strike="noStrike">
                          <a:solidFill>
                            <a:srgbClr val="FF00FF"/>
                          </a:solidFill>
                          <a:highlight>
                            <a:schemeClr val="dk1"/>
                          </a:highlight>
                          <a:latin typeface="Didact Gothic"/>
                          <a:ea typeface="Didact Gothic"/>
                          <a:cs typeface="Didact Gothic"/>
                          <a:sym typeface="Didact Gothic"/>
                        </a:rPr>
                        <a:t> :~</a:t>
                      </a:r>
                      <a:r>
                        <a:rPr lang="en-GB"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n-GB" sz="1600" u="none" cap="none" strike="noStrike">
                          <a:solidFill>
                            <a:srgbClr val="F3F3F3"/>
                          </a:solidFill>
                          <a:highlight>
                            <a:schemeClr val="dk1"/>
                          </a:highlight>
                          <a:latin typeface="Didact Gothic"/>
                          <a:ea typeface="Didact Gothic"/>
                          <a:cs typeface="Didact Gothic"/>
                          <a:sym typeface="Didact Gothic"/>
                        </a:rPr>
                        <a:t>$</a:t>
                      </a:r>
                      <a:r>
                        <a:rPr lang="en-GB" sz="1600" u="none" cap="none" strike="noStrike">
                          <a:solidFill>
                            <a:srgbClr val="F3F3F3"/>
                          </a:solidFill>
                          <a:highlight>
                            <a:srgbClr val="000000"/>
                          </a:highlight>
                          <a:latin typeface="Didact Gothic"/>
                          <a:ea typeface="Didact Gothic"/>
                          <a:cs typeface="Didact Gothic"/>
                          <a:sym typeface="Didact Gothic"/>
                        </a:rPr>
                        <a:t>  git merge nueva_rama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Updating 41e6121..fc59b88</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Fast-forward</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 index.html | 2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rgbClr val="F3F3F3"/>
                          </a:solidFill>
                          <a:highlight>
                            <a:srgbClr val="000000"/>
                          </a:highlight>
                          <a:latin typeface="Didact Gothic"/>
                          <a:ea typeface="Didact Gothic"/>
                          <a:cs typeface="Didact Gothic"/>
                          <a:sym typeface="Didact Gothic"/>
                        </a:rPr>
                        <a:t> 1 file changed, 2 insertions(+)</a:t>
                      </a:r>
                      <a:endParaRPr sz="16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66" name="Google Shape;766;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7" name="Google Shape;767;p103"/>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GIT </a:t>
            </a:r>
            <a:r>
              <a:rPr b="0" i="1" lang="en-GB" sz="4000" u="none" cap="none" strike="noStrike">
                <a:solidFill>
                  <a:schemeClr val="dk1"/>
                </a:solidFill>
                <a:latin typeface="Anton"/>
                <a:ea typeface="Anton"/>
                <a:cs typeface="Anton"/>
                <a:sym typeface="Anton"/>
              </a:rPr>
              <a:t>MERGE</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1" name="Shape 771"/>
        <p:cNvGrpSpPr/>
        <p:nvPr/>
      </p:nvGrpSpPr>
      <p:grpSpPr>
        <a:xfrm>
          <a:off x="0" y="0"/>
          <a:ext cx="0" cy="0"/>
          <a:chOff x="0" y="0"/>
          <a:chExt cx="0" cy="0"/>
        </a:xfrm>
      </p:grpSpPr>
      <p:sp>
        <p:nvSpPr>
          <p:cNvPr id="772" name="Google Shape;772;p10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76" name="Shape 776"/>
        <p:cNvGrpSpPr/>
        <p:nvPr/>
      </p:nvGrpSpPr>
      <p:grpSpPr>
        <a:xfrm>
          <a:off x="0" y="0"/>
          <a:ext cx="0" cy="0"/>
          <a:chOff x="0" y="0"/>
          <a:chExt cx="0" cy="0"/>
        </a:xfrm>
      </p:grpSpPr>
      <p:pic>
        <p:nvPicPr>
          <p:cNvPr id="777" name="Google Shape;777;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78" name="Google Shape;778;p105"/>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79" name="Google Shape;779;p105"/>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
        <p:nvSpPr>
          <p:cNvPr id="780" name="Google Shape;780;p105"/>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Momento de consolidación de aprendizajes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34"/>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10</a:t>
            </a:r>
            <a:endParaRPr i="1" sz="2000">
              <a:latin typeface="Anton"/>
              <a:ea typeface="Anton"/>
              <a:cs typeface="Anton"/>
              <a:sym typeface="Anton"/>
            </a:endParaRPr>
          </a:p>
        </p:txBody>
      </p:sp>
      <p:pic>
        <p:nvPicPr>
          <p:cNvPr id="156" name="Google Shape;156;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7" name="Google Shape;157;p34"/>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58" name="Google Shape;158;p34"/>
          <p:cNvSpPr/>
          <p:nvPr/>
        </p:nvSpPr>
        <p:spPr>
          <a:xfrm>
            <a:off x="237450" y="2005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Comandos básicos de la terminal</a:t>
            </a:r>
            <a:endParaRPr b="0" i="0" sz="1100" u="none" cap="none" strike="noStrike">
              <a:solidFill>
                <a:srgbClr val="FFFFFF"/>
              </a:solidFill>
              <a:latin typeface="Helvetica Neue"/>
              <a:ea typeface="Helvetica Neue"/>
              <a:cs typeface="Helvetica Neue"/>
              <a:sym typeface="Helvetica Neue"/>
            </a:endParaRPr>
          </a:p>
        </p:txBody>
      </p:sp>
      <p:sp>
        <p:nvSpPr>
          <p:cNvPr id="159" name="Google Shape;159;p34"/>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GIT</a:t>
            </a:r>
            <a:endParaRPr b="0" i="0" sz="1100" u="none" cap="none" strike="noStrike">
              <a:solidFill>
                <a:srgbClr val="FFFFFF"/>
              </a:solidFill>
              <a:latin typeface="Helvetica Neue"/>
              <a:ea typeface="Helvetica Neue"/>
              <a:cs typeface="Helvetica Neue"/>
              <a:sym typeface="Helvetica Neue"/>
            </a:endParaRPr>
          </a:p>
        </p:txBody>
      </p:sp>
      <p:cxnSp>
        <p:nvCxnSpPr>
          <p:cNvPr id="160" name="Google Shape;160;p34"/>
          <p:cNvCxnSpPr>
            <a:stCxn id="159" idx="2"/>
          </p:cNvCxnSpPr>
          <p:nvPr/>
        </p:nvCxnSpPr>
        <p:spPr>
          <a:xfrm>
            <a:off x="963950" y="1450578"/>
            <a:ext cx="0" cy="555300"/>
          </a:xfrm>
          <a:prstGeom prst="straightConnector1">
            <a:avLst/>
          </a:prstGeom>
          <a:noFill/>
          <a:ln cap="flat" cmpd="sng" w="9525">
            <a:solidFill>
              <a:srgbClr val="CCCCCC"/>
            </a:solidFill>
            <a:prstDash val="solid"/>
            <a:round/>
            <a:headEnd len="med" w="med" type="oval"/>
            <a:tailEnd len="med" w="med" type="oval"/>
          </a:ln>
        </p:spPr>
      </p:cxnSp>
      <p:sp>
        <p:nvSpPr>
          <p:cNvPr id="161" name="Google Shape;161;p34"/>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¿Qué es Git?</a:t>
            </a:r>
            <a:endParaRPr b="0" i="0" sz="1100" u="none" cap="none" strike="noStrike">
              <a:solidFill>
                <a:srgbClr val="222222"/>
              </a:solidFill>
              <a:latin typeface="Helvetica Neue"/>
              <a:ea typeface="Helvetica Neue"/>
              <a:cs typeface="Helvetica Neue"/>
              <a:sym typeface="Helvetica Neue"/>
            </a:endParaRPr>
          </a:p>
        </p:txBody>
      </p:sp>
      <p:cxnSp>
        <p:nvCxnSpPr>
          <p:cNvPr id="162" name="Google Shape;162;p34"/>
          <p:cNvCxnSpPr>
            <a:endCxn id="161"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63" name="Google Shape;163;p34"/>
          <p:cNvCxnSpPr>
            <a:endCxn id="164"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4" name="Google Shape;164;p34"/>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Los 3 estados</a:t>
            </a:r>
            <a:endParaRPr b="0" i="0" sz="1100" u="none" cap="none" strike="noStrike">
              <a:solidFill>
                <a:srgbClr val="222222"/>
              </a:solidFill>
              <a:latin typeface="Helvetica Neue"/>
              <a:ea typeface="Helvetica Neue"/>
              <a:cs typeface="Helvetica Neue"/>
              <a:sym typeface="Helvetica Neue"/>
            </a:endParaRPr>
          </a:p>
        </p:txBody>
      </p:sp>
      <p:sp>
        <p:nvSpPr>
          <p:cNvPr id="165" name="Google Shape;165;p34"/>
          <p:cNvSpPr/>
          <p:nvPr/>
        </p:nvSpPr>
        <p:spPr>
          <a:xfrm>
            <a:off x="2648550" y="2170064"/>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¿Cómo abrir la terminal?</a:t>
            </a:r>
            <a:endParaRPr b="0" i="0" sz="1100" u="none" cap="none" strike="noStrike">
              <a:solidFill>
                <a:srgbClr val="222222"/>
              </a:solidFill>
              <a:latin typeface="Helvetica Neue"/>
              <a:ea typeface="Helvetica Neue"/>
              <a:cs typeface="Helvetica Neue"/>
              <a:sym typeface="Helvetica Neue"/>
            </a:endParaRPr>
          </a:p>
        </p:txBody>
      </p:sp>
      <p:cxnSp>
        <p:nvCxnSpPr>
          <p:cNvPr id="166" name="Google Shape;166;p34"/>
          <p:cNvCxnSpPr>
            <a:endCxn id="165" idx="1"/>
          </p:cNvCxnSpPr>
          <p:nvPr/>
        </p:nvCxnSpPr>
        <p:spPr>
          <a:xfrm>
            <a:off x="1690350" y="2335364"/>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67" name="Google Shape;167;p34"/>
          <p:cNvCxnSpPr/>
          <p:nvPr/>
        </p:nvCxnSpPr>
        <p:spPr>
          <a:xfrm>
            <a:off x="1690338" y="23318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8" name="Google Shape;168;p34"/>
          <p:cNvSpPr/>
          <p:nvPr/>
        </p:nvSpPr>
        <p:spPr>
          <a:xfrm>
            <a:off x="2648605" y="257667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Repaso: clase 0</a:t>
            </a:r>
            <a:endParaRPr b="0" i="0" sz="1100" u="none" cap="none" strike="noStrike">
              <a:solidFill>
                <a:srgbClr val="222222"/>
              </a:solidFill>
              <a:latin typeface="Helvetica Neue"/>
              <a:ea typeface="Helvetica Neue"/>
              <a:cs typeface="Helvetica Neue"/>
              <a:sym typeface="Helvetica Neue"/>
            </a:endParaRPr>
          </a:p>
        </p:txBody>
      </p:sp>
      <p:sp>
        <p:nvSpPr>
          <p:cNvPr id="169" name="Google Shape;169;p34"/>
          <p:cNvSpPr/>
          <p:nvPr/>
        </p:nvSpPr>
        <p:spPr>
          <a:xfrm>
            <a:off x="237500" y="31635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Creando repositorios</a:t>
            </a:r>
            <a:endParaRPr b="0" i="0" sz="1100" u="none" cap="none" strike="noStrike">
              <a:solidFill>
                <a:srgbClr val="FFFFFF"/>
              </a:solidFill>
              <a:latin typeface="Helvetica Neue"/>
              <a:ea typeface="Helvetica Neue"/>
              <a:cs typeface="Helvetica Neue"/>
              <a:sym typeface="Helvetica Neue"/>
            </a:endParaRPr>
          </a:p>
        </p:txBody>
      </p:sp>
      <p:cxnSp>
        <p:nvCxnSpPr>
          <p:cNvPr id="170" name="Google Shape;170;p34"/>
          <p:cNvCxnSpPr/>
          <p:nvPr/>
        </p:nvCxnSpPr>
        <p:spPr>
          <a:xfrm>
            <a:off x="964000" y="2608278"/>
            <a:ext cx="0" cy="555300"/>
          </a:xfrm>
          <a:prstGeom prst="straightConnector1">
            <a:avLst/>
          </a:prstGeom>
          <a:noFill/>
          <a:ln cap="flat" cmpd="sng" w="9525">
            <a:solidFill>
              <a:srgbClr val="CCCCCC"/>
            </a:solidFill>
            <a:prstDash val="solid"/>
            <a:round/>
            <a:headEnd len="med" w="med" type="oval"/>
            <a:tailEnd len="med" w="med" type="oval"/>
          </a:ln>
        </p:spPr>
      </p:cxnSp>
      <p:cxnSp>
        <p:nvCxnSpPr>
          <p:cNvPr id="171" name="Google Shape;171;p34"/>
          <p:cNvCxnSpPr/>
          <p:nvPr/>
        </p:nvCxnSpPr>
        <p:spPr>
          <a:xfrm>
            <a:off x="2833350" y="4536850"/>
            <a:ext cx="958200" cy="0"/>
          </a:xfrm>
          <a:prstGeom prst="straightConnector1">
            <a:avLst/>
          </a:prstGeom>
          <a:noFill/>
          <a:ln cap="flat" cmpd="sng" w="9525">
            <a:solidFill>
              <a:srgbClr val="CCCCCC"/>
            </a:solidFill>
            <a:prstDash val="solid"/>
            <a:round/>
            <a:headEnd len="med" w="med" type="oval"/>
            <a:tailEnd len="med" w="med" type="oval"/>
          </a:ln>
        </p:spPr>
      </p:cxnSp>
      <p:sp>
        <p:nvSpPr>
          <p:cNvPr id="172" name="Google Shape;172;p34"/>
          <p:cNvSpPr/>
          <p:nvPr/>
        </p:nvSpPr>
        <p:spPr>
          <a:xfrm>
            <a:off x="237550" y="43212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Ramas</a:t>
            </a:r>
            <a:endParaRPr b="0" i="0" sz="1100" u="none" cap="none" strike="noStrike">
              <a:solidFill>
                <a:srgbClr val="FFFFFF"/>
              </a:solidFill>
              <a:latin typeface="Helvetica Neue"/>
              <a:ea typeface="Helvetica Neue"/>
              <a:cs typeface="Helvetica Neue"/>
              <a:sym typeface="Helvetica Neue"/>
            </a:endParaRPr>
          </a:p>
        </p:txBody>
      </p:sp>
      <p:cxnSp>
        <p:nvCxnSpPr>
          <p:cNvPr id="173" name="Google Shape;173;p34"/>
          <p:cNvCxnSpPr/>
          <p:nvPr/>
        </p:nvCxnSpPr>
        <p:spPr>
          <a:xfrm>
            <a:off x="964050" y="3765978"/>
            <a:ext cx="0" cy="555300"/>
          </a:xfrm>
          <a:prstGeom prst="straightConnector1">
            <a:avLst/>
          </a:prstGeom>
          <a:noFill/>
          <a:ln cap="flat" cmpd="sng" w="9525">
            <a:solidFill>
              <a:srgbClr val="CCCCCC"/>
            </a:solidFill>
            <a:prstDash val="solid"/>
            <a:round/>
            <a:headEnd len="med" w="med" type="oval"/>
            <a:tailEnd len="med" w="med" type="oval"/>
          </a:ln>
        </p:spPr>
      </p:cxnSp>
      <p:sp>
        <p:nvSpPr>
          <p:cNvPr id="174" name="Google Shape;174;p34"/>
          <p:cNvSpPr/>
          <p:nvPr/>
        </p:nvSpPr>
        <p:spPr>
          <a:xfrm>
            <a:off x="2642551" y="44820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¿Para qué se usan?</a:t>
            </a:r>
            <a:endParaRPr b="0" i="0" sz="1100" u="none" cap="none" strike="noStrike">
              <a:solidFill>
                <a:srgbClr val="222222"/>
              </a:solidFill>
              <a:latin typeface="Helvetica Neue"/>
              <a:ea typeface="Helvetica Neue"/>
              <a:cs typeface="Helvetica Neue"/>
              <a:sym typeface="Helvetica Neue"/>
            </a:endParaRPr>
          </a:p>
        </p:txBody>
      </p:sp>
      <p:cxnSp>
        <p:nvCxnSpPr>
          <p:cNvPr id="175" name="Google Shape;175;p34"/>
          <p:cNvCxnSpPr/>
          <p:nvPr/>
        </p:nvCxnSpPr>
        <p:spPr>
          <a:xfrm>
            <a:off x="1690450" y="460727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76" name="Google Shape;176;p34"/>
          <p:cNvCxnSpPr/>
          <p:nvPr/>
        </p:nvCxnSpPr>
        <p:spPr>
          <a:xfrm>
            <a:off x="169045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7" name="Google Shape;177;p34"/>
          <p:cNvSpPr/>
          <p:nvPr/>
        </p:nvSpPr>
        <p:spPr>
          <a:xfrm>
            <a:off x="2648600" y="1708752"/>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Instalación y configuración</a:t>
            </a:r>
            <a:endParaRPr b="0" i="0" sz="1100" u="none" cap="none" strike="noStrike">
              <a:solidFill>
                <a:srgbClr val="222222"/>
              </a:solidFill>
              <a:latin typeface="Helvetica Neue"/>
              <a:ea typeface="Helvetica Neue"/>
              <a:cs typeface="Helvetica Neue"/>
              <a:sym typeface="Helvetica Neue"/>
            </a:endParaRPr>
          </a:p>
        </p:txBody>
      </p:sp>
      <p:sp>
        <p:nvSpPr>
          <p:cNvPr id="178" name="Google Shape;178;p34"/>
          <p:cNvSpPr/>
          <p:nvPr/>
        </p:nvSpPr>
        <p:spPr>
          <a:xfrm>
            <a:off x="2648550" y="3299477"/>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¿Qué es un repositorio?</a:t>
            </a:r>
            <a:endParaRPr b="0" i="0" sz="1100" u="none" cap="none" strike="noStrike">
              <a:solidFill>
                <a:srgbClr val="222222"/>
              </a:solidFill>
              <a:latin typeface="Helvetica Neue"/>
              <a:ea typeface="Helvetica Neue"/>
              <a:cs typeface="Helvetica Neue"/>
              <a:sym typeface="Helvetica Neue"/>
            </a:endParaRPr>
          </a:p>
        </p:txBody>
      </p:sp>
      <p:cxnSp>
        <p:nvCxnSpPr>
          <p:cNvPr id="179" name="Google Shape;179;p34"/>
          <p:cNvCxnSpPr>
            <a:endCxn id="178" idx="1"/>
          </p:cNvCxnSpPr>
          <p:nvPr/>
        </p:nvCxnSpPr>
        <p:spPr>
          <a:xfrm>
            <a:off x="1690350" y="3464777"/>
            <a:ext cx="958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86" name="Google Shape;786;p106"/>
          <p:cNvSpPr txBox="1"/>
          <p:nvPr/>
        </p:nvSpPr>
        <p:spPr>
          <a:xfrm>
            <a:off x="956850" y="3400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GIT: </a:t>
            </a:r>
            <a:r>
              <a:rPr b="0" i="1" lang="en-GB" sz="4000" u="none" cap="none" strike="noStrike">
                <a:solidFill>
                  <a:schemeClr val="dk1"/>
                </a:solidFill>
                <a:latin typeface="Anton"/>
                <a:ea typeface="Anton"/>
                <a:cs typeface="Anton"/>
                <a:sym typeface="Anton"/>
              </a:rPr>
              <a:t>RESUMEN</a:t>
            </a:r>
            <a:endParaRPr b="0" i="1" sz="4000" u="none" cap="none" strike="noStrike">
              <a:solidFill>
                <a:srgbClr val="000000"/>
              </a:solidFill>
              <a:latin typeface="Anton"/>
              <a:ea typeface="Anton"/>
              <a:cs typeface="Anton"/>
              <a:sym typeface="Anton"/>
            </a:endParaRPr>
          </a:p>
        </p:txBody>
      </p:sp>
      <p:sp>
        <p:nvSpPr>
          <p:cNvPr id="787" name="Google Shape;787;p106"/>
          <p:cNvSpPr txBox="1"/>
          <p:nvPr/>
        </p:nvSpPr>
        <p:spPr>
          <a:xfrm>
            <a:off x="485225" y="1284075"/>
            <a:ext cx="8401500" cy="3522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3DFFBC"/>
              </a:buClr>
              <a:buSzPts val="1600"/>
              <a:buFont typeface="Didact Gothic"/>
              <a:buChar char="●"/>
            </a:pPr>
            <a:r>
              <a:rPr b="0" i="0" lang="en-GB" sz="1600" u="none" cap="none" strike="noStrike">
                <a:solidFill>
                  <a:srgbClr val="000000"/>
                </a:solidFill>
                <a:latin typeface="Helvetica Neue Light"/>
                <a:ea typeface="Helvetica Neue Light"/>
                <a:cs typeface="Helvetica Neue Light"/>
                <a:sym typeface="Helvetica Neue Light"/>
              </a:rPr>
              <a:t>git init: indicarle que en ESE directorio, donde ejecutamos este comando, será usado con GIT.</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0" i="0" lang="en-GB" sz="1600" u="none" cap="none" strike="noStrike">
                <a:solidFill>
                  <a:srgbClr val="000000"/>
                </a:solidFill>
                <a:latin typeface="Helvetica Neue Light"/>
                <a:ea typeface="Helvetica Neue Light"/>
                <a:cs typeface="Helvetica Neue Light"/>
                <a:sym typeface="Helvetica Neue Light"/>
              </a:rPr>
              <a:t>git add .: agregar todos los archivos creados, modificados, eliminados al estado 2 (stage)</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0" i="0" lang="en-GB" sz="1600" u="none" cap="none" strike="noStrike">
                <a:solidFill>
                  <a:srgbClr val="000000"/>
                </a:solidFill>
                <a:latin typeface="Helvetica Neue Light"/>
                <a:ea typeface="Helvetica Neue Light"/>
                <a:cs typeface="Helvetica Neue Light"/>
                <a:sym typeface="Helvetica Neue Light"/>
              </a:rPr>
              <a:t>git commit -m “Mensaje”: mensaje obligatorio para indicar que hemos cambiado por ejemplo, al estado 3.</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0" i="0" lang="en-GB" sz="1600" u="none" cap="none" strike="noStrike">
                <a:solidFill>
                  <a:srgbClr val="000000"/>
                </a:solidFill>
                <a:latin typeface="Helvetica Neue Light"/>
                <a:ea typeface="Helvetica Neue Light"/>
                <a:cs typeface="Helvetica Neue Light"/>
                <a:sym typeface="Helvetica Neue Light"/>
              </a:rPr>
              <a:t>Git log --online: para conocer los códigos de los commits realizados.</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0" i="0" lang="en-GB" sz="1600" u="none" cap="none" strike="noStrike">
                <a:solidFill>
                  <a:srgbClr val="000000"/>
                </a:solidFill>
                <a:latin typeface="Helvetica Neue Light"/>
                <a:ea typeface="Helvetica Neue Light"/>
                <a:cs typeface="Helvetica Neue Light"/>
                <a:sym typeface="Helvetica Neue Light"/>
              </a:rPr>
              <a:t>Git checkout rama: para cambiar de rama o ir a un commit específico (debemos conocer su código anteriormente)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0" i="0" lang="en-GB" sz="1600" u="none" cap="none" strike="noStrike">
                <a:solidFill>
                  <a:srgbClr val="000000"/>
                </a:solidFill>
                <a:latin typeface="Helvetica Neue Light"/>
                <a:ea typeface="Helvetica Neue Light"/>
                <a:cs typeface="Helvetica Neue Light"/>
                <a:sym typeface="Helvetica Neue Light"/>
              </a:rPr>
              <a:t>git merge rama: debemos estar en MASTER para fusionar.</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0" i="0" lang="en-GB" sz="1600" u="none" cap="none" strike="noStrike">
                <a:solidFill>
                  <a:srgbClr val="000000"/>
                </a:solidFill>
                <a:latin typeface="Helvetica Neue Light"/>
                <a:ea typeface="Helvetica Neue Light"/>
                <a:cs typeface="Helvetica Neue Light"/>
                <a:sym typeface="Helvetica Neue Light"/>
              </a:rPr>
              <a:t>git branch rama: creación de una rama (si queremos eliminar una rama ponemos </a:t>
            </a:r>
            <a:r>
              <a:rPr b="0" i="1" lang="en-GB" sz="1600" u="none" cap="none" strike="noStrike">
                <a:solidFill>
                  <a:srgbClr val="000000"/>
                </a:solidFill>
                <a:latin typeface="Helvetica Neue Light"/>
                <a:ea typeface="Helvetica Neue Light"/>
                <a:cs typeface="Helvetica Neue Light"/>
                <a:sym typeface="Helvetica Neue Light"/>
              </a:rPr>
              <a:t>git branch -D nombre-rama</a:t>
            </a:r>
            <a:r>
              <a:rPr b="0" i="0" lang="en-GB"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0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3" name="Google Shape;793;p107"/>
          <p:cNvSpPr txBox="1"/>
          <p:nvPr/>
        </p:nvSpPr>
        <p:spPr>
          <a:xfrm>
            <a:off x="1068150" y="433075"/>
            <a:ext cx="7007700" cy="994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000000"/>
                </a:solidFill>
                <a:latin typeface="Helvetica Neue Light"/>
                <a:ea typeface="Helvetica Neue Light"/>
                <a:cs typeface="Helvetica Neue Light"/>
                <a:sym typeface="Helvetica Neue Light"/>
              </a:rPr>
              <a:t>¡Con lo visto hoy, podemos manejar GIT de forma básica y tener nuestro repositorio en local!</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p:txBody>
      </p:sp>
      <p:pic>
        <p:nvPicPr>
          <p:cNvPr id="794" name="Google Shape;794;p107"/>
          <p:cNvPicPr preferRelativeResize="0"/>
          <p:nvPr/>
        </p:nvPicPr>
        <p:blipFill rotWithShape="1">
          <a:blip r:embed="rId4">
            <a:alphaModFix/>
          </a:blip>
          <a:srcRect b="6401" l="0" r="0" t="0"/>
          <a:stretch/>
        </p:blipFill>
        <p:spPr>
          <a:xfrm>
            <a:off x="1855500" y="1388950"/>
            <a:ext cx="5433000" cy="3061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0" name="Google Shape;800;p108"/>
          <p:cNvSpPr txBox="1"/>
          <p:nvPr/>
        </p:nvSpPr>
        <p:spPr>
          <a:xfrm>
            <a:off x="5404625" y="1858325"/>
            <a:ext cx="3212700" cy="21192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chemeClr val="dk1"/>
              </a:buClr>
              <a:buSzPts val="2400"/>
              <a:buFont typeface="Didact Gothic"/>
              <a:buChar char="●"/>
            </a:pPr>
            <a:r>
              <a:rPr b="0" i="0" lang="en-GB" sz="2400" u="none" cap="none" strike="noStrike">
                <a:solidFill>
                  <a:schemeClr val="dk1"/>
                </a:solidFill>
                <a:latin typeface="Didact Gothic"/>
                <a:ea typeface="Didact Gothic"/>
                <a:cs typeface="Didact Gothic"/>
                <a:sym typeface="Didact Gothic"/>
              </a:rPr>
              <a:t>Git-gui </a:t>
            </a:r>
            <a:endParaRPr b="0" i="0" sz="2400" u="none" cap="none" strike="noStrike">
              <a:solidFill>
                <a:schemeClr val="dk1"/>
              </a:solidFill>
              <a:latin typeface="Didact Gothic"/>
              <a:ea typeface="Didact Gothic"/>
              <a:cs typeface="Didact Gothic"/>
              <a:sym typeface="Didact Gothic"/>
            </a:endParaRPr>
          </a:p>
          <a:p>
            <a:pPr indent="-381000" lvl="0" marL="457200" marR="0" rtl="0" algn="just">
              <a:lnSpc>
                <a:spcPct val="115000"/>
              </a:lnSpc>
              <a:spcBef>
                <a:spcPts val="0"/>
              </a:spcBef>
              <a:spcAft>
                <a:spcPts val="0"/>
              </a:spcAft>
              <a:buClr>
                <a:schemeClr val="dk1"/>
              </a:buClr>
              <a:buSzPts val="2400"/>
              <a:buFont typeface="Didact Gothic"/>
              <a:buChar char="●"/>
            </a:pPr>
            <a:r>
              <a:rPr b="0" i="0" lang="en-GB" sz="2400" u="none" cap="none" strike="noStrike">
                <a:solidFill>
                  <a:schemeClr val="dk1"/>
                </a:solidFill>
                <a:latin typeface="Didact Gothic"/>
                <a:ea typeface="Didact Gothic"/>
                <a:cs typeface="Didact Gothic"/>
                <a:sym typeface="Didact Gothic"/>
              </a:rPr>
              <a:t>GitHub Desktop</a:t>
            </a:r>
            <a:endParaRPr b="0" i="0" sz="2400" u="none" cap="none" strike="noStrike">
              <a:solidFill>
                <a:schemeClr val="dk1"/>
              </a:solidFill>
              <a:latin typeface="Didact Gothic"/>
              <a:ea typeface="Didact Gothic"/>
              <a:cs typeface="Didact Gothic"/>
              <a:sym typeface="Didact Gothic"/>
            </a:endParaRPr>
          </a:p>
          <a:p>
            <a:pPr indent="-381000" lvl="0" marL="457200" marR="0" rtl="0" algn="just">
              <a:lnSpc>
                <a:spcPct val="115000"/>
              </a:lnSpc>
              <a:spcBef>
                <a:spcPts val="0"/>
              </a:spcBef>
              <a:spcAft>
                <a:spcPts val="0"/>
              </a:spcAft>
              <a:buClr>
                <a:schemeClr val="dk1"/>
              </a:buClr>
              <a:buSzPts val="2400"/>
              <a:buFont typeface="Didact Gothic"/>
              <a:buChar char="●"/>
            </a:pPr>
            <a:r>
              <a:rPr b="0" i="0" lang="en-GB" sz="2400" u="none" cap="none" strike="noStrike">
                <a:solidFill>
                  <a:schemeClr val="dk1"/>
                </a:solidFill>
                <a:latin typeface="Didact Gothic"/>
                <a:ea typeface="Didact Gothic"/>
                <a:cs typeface="Didact Gothic"/>
                <a:sym typeface="Didact Gothic"/>
              </a:rPr>
              <a:t>GitKraken</a:t>
            </a:r>
            <a:endParaRPr b="0" i="0" sz="2400" u="none" cap="none" strike="noStrike">
              <a:solidFill>
                <a:schemeClr val="dk1"/>
              </a:solidFill>
              <a:latin typeface="Didact Gothic"/>
              <a:ea typeface="Didact Gothic"/>
              <a:cs typeface="Didact Gothic"/>
              <a:sym typeface="Didact Gothic"/>
            </a:endParaRPr>
          </a:p>
          <a:p>
            <a:pPr indent="-381000" lvl="0" marL="457200" marR="0" rtl="0" algn="l">
              <a:lnSpc>
                <a:spcPct val="115000"/>
              </a:lnSpc>
              <a:spcBef>
                <a:spcPts val="0"/>
              </a:spcBef>
              <a:spcAft>
                <a:spcPts val="0"/>
              </a:spcAft>
              <a:buClr>
                <a:schemeClr val="dk1"/>
              </a:buClr>
              <a:buSzPts val="2400"/>
              <a:buFont typeface="Didact Gothic"/>
              <a:buChar char="●"/>
            </a:pPr>
            <a:r>
              <a:rPr b="0" i="0" lang="en-GB" sz="2400" u="none" cap="none" strike="noStrike">
                <a:solidFill>
                  <a:schemeClr val="dk1"/>
                </a:solidFill>
                <a:latin typeface="Didact Gothic"/>
                <a:ea typeface="Didact Gothic"/>
                <a:cs typeface="Didact Gothic"/>
                <a:sym typeface="Didact Gothic"/>
              </a:rPr>
              <a:t>SmartGit</a:t>
            </a:r>
            <a:endParaRPr b="0" i="0" sz="2400" u="none" cap="none" strike="noStrike">
              <a:solidFill>
                <a:schemeClr val="dk1"/>
              </a:solidFill>
              <a:latin typeface="Didact Gothic"/>
              <a:ea typeface="Didact Gothic"/>
              <a:cs typeface="Didact Gothic"/>
              <a:sym typeface="Didact Gothic"/>
            </a:endParaRPr>
          </a:p>
          <a:p>
            <a:pPr indent="-381000" lvl="0" marL="457200" marR="0" rtl="0" algn="l">
              <a:lnSpc>
                <a:spcPct val="115000"/>
              </a:lnSpc>
              <a:spcBef>
                <a:spcPts val="0"/>
              </a:spcBef>
              <a:spcAft>
                <a:spcPts val="0"/>
              </a:spcAft>
              <a:buClr>
                <a:schemeClr val="dk1"/>
              </a:buClr>
              <a:buSzPts val="2400"/>
              <a:buFont typeface="Didact Gothic"/>
              <a:buChar char="●"/>
            </a:pPr>
            <a:r>
              <a:rPr b="0" i="0" lang="en-GB" sz="2400" u="none" cap="none" strike="noStrike">
                <a:solidFill>
                  <a:schemeClr val="dk1"/>
                </a:solidFill>
                <a:latin typeface="Didact Gothic"/>
                <a:ea typeface="Didact Gothic"/>
                <a:cs typeface="Didact Gothic"/>
                <a:sym typeface="Didact Gothic"/>
              </a:rPr>
              <a:t>SourceTree</a:t>
            </a:r>
            <a:endParaRPr b="0" i="0" sz="2400" u="none" cap="none" strike="noStrike">
              <a:solidFill>
                <a:schemeClr val="dk1"/>
              </a:solidFill>
              <a:latin typeface="Didact Gothic"/>
              <a:ea typeface="Didact Gothic"/>
              <a:cs typeface="Didact Gothic"/>
              <a:sym typeface="Didact Gothic"/>
            </a:endParaRPr>
          </a:p>
        </p:txBody>
      </p:sp>
      <p:sp>
        <p:nvSpPr>
          <p:cNvPr id="801" name="Google Shape;801;p108"/>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1" lang="en-GB" sz="4000" u="none" cap="none" strike="noStrike">
                <a:solidFill>
                  <a:schemeClr val="dk1"/>
                </a:solidFill>
                <a:latin typeface="Anton"/>
                <a:ea typeface="Anton"/>
                <a:cs typeface="Anton"/>
                <a:sym typeface="Anton"/>
              </a:rPr>
              <a:t>CLIENTES GRÁFICOS PARA GIT</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pic>
        <p:nvPicPr>
          <p:cNvPr id="802" name="Google Shape;802;p108"/>
          <p:cNvPicPr preferRelativeResize="0"/>
          <p:nvPr/>
        </p:nvPicPr>
        <p:blipFill rotWithShape="1">
          <a:blip r:embed="rId4">
            <a:alphaModFix/>
          </a:blip>
          <a:srcRect b="0" l="0" r="0" t="0"/>
          <a:stretch/>
        </p:blipFill>
        <p:spPr>
          <a:xfrm>
            <a:off x="875500" y="1858325"/>
            <a:ext cx="4238400" cy="2119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06" name="Shape 806"/>
        <p:cNvGrpSpPr/>
        <p:nvPr/>
      </p:nvGrpSpPr>
      <p:grpSpPr>
        <a:xfrm>
          <a:off x="0" y="0"/>
          <a:ext cx="0" cy="0"/>
          <a:chOff x="0" y="0"/>
          <a:chExt cx="0" cy="0"/>
        </a:xfrm>
      </p:grpSpPr>
      <p:sp>
        <p:nvSpPr>
          <p:cNvPr id="807" name="Google Shape;807;p10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¡VAMOS A PRACTICAR LO VISTO!</a:t>
            </a:r>
            <a:endParaRPr b="0" i="1" sz="3600" u="none" cap="none" strike="noStrike">
              <a:solidFill>
                <a:srgbClr val="121212"/>
              </a:solidFill>
              <a:latin typeface="Anton"/>
              <a:ea typeface="Anton"/>
              <a:cs typeface="Anton"/>
              <a:sym typeface="Anton"/>
            </a:endParaRPr>
          </a:p>
        </p:txBody>
      </p:sp>
      <p:pic>
        <p:nvPicPr>
          <p:cNvPr id="808" name="Google Shape;808;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09" name="Google Shape;809;p109"/>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0"/>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CREAR REPOSITORIO DE GIT</a:t>
            </a:r>
            <a:endParaRPr b="0" i="1" sz="4000" u="none" cap="none" strike="noStrike">
              <a:solidFill>
                <a:srgbClr val="000000"/>
              </a:solidFill>
              <a:latin typeface="Anton"/>
              <a:ea typeface="Anton"/>
              <a:cs typeface="Anton"/>
              <a:sym typeface="Anton"/>
            </a:endParaRPr>
          </a:p>
        </p:txBody>
      </p:sp>
      <p:sp>
        <p:nvSpPr>
          <p:cNvPr id="815" name="Google Shape;815;p110"/>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GB" sz="2000" u="none" cap="none" strike="noStrike">
                <a:solidFill>
                  <a:schemeClr val="dk1"/>
                </a:solidFill>
                <a:highlight>
                  <a:schemeClr val="lt1"/>
                </a:highlight>
                <a:latin typeface="Helvetica Neue Light"/>
                <a:ea typeface="Helvetica Neue Light"/>
                <a:cs typeface="Helvetica Neue Light"/>
                <a:sym typeface="Helvetica Neue Light"/>
              </a:rPr>
              <a:t>Crea un repositorio de Git.</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816" name="Google Shape;816;p11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17" name="Google Shape;817;p110"/>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818" name="Google Shape;818;p110"/>
          <p:cNvSpPr/>
          <p:nvPr/>
        </p:nvSpPr>
        <p:spPr>
          <a:xfrm>
            <a:off x="4879825" y="9870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FFFFFF"/>
                </a:solidFill>
                <a:latin typeface="Helvetica Neue"/>
                <a:ea typeface="Helvetica Neue"/>
                <a:cs typeface="Helvetica Neue"/>
                <a:sym typeface="Helvetica Neue"/>
              </a:rPr>
              <a:t>9</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graphicFrame>
        <p:nvGraphicFramePr>
          <p:cNvPr id="823" name="Google Shape;823;p111"/>
          <p:cNvGraphicFramePr/>
          <p:nvPr/>
        </p:nvGraphicFramePr>
        <p:xfrm>
          <a:off x="153263" y="344100"/>
          <a:ext cx="3000000" cy="3000000"/>
        </p:xfrm>
        <a:graphic>
          <a:graphicData uri="http://schemas.openxmlformats.org/drawingml/2006/table">
            <a:tbl>
              <a:tblPr>
                <a:noFill/>
                <a:tableStyleId>{A1CDCE53-FD21-4CAC-8832-BFD07E966004}</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u="none" cap="none" strike="noStrike">
                          <a:solidFill>
                            <a:schemeClr val="dk1"/>
                          </a:solidFill>
                          <a:latin typeface="Anton"/>
                          <a:ea typeface="Anton"/>
                          <a:cs typeface="Anton"/>
                          <a:sym typeface="Anton"/>
                        </a:rPr>
                        <a:t>CREAR REPOSITORIO DE GIT</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400" u="none" cap="none" strike="noStrike">
                          <a:latin typeface="Helvetica Neue"/>
                          <a:ea typeface="Helvetica Neue"/>
                          <a:cs typeface="Helvetica Neue"/>
                          <a:sym typeface="Helvetica Neue"/>
                        </a:rPr>
                        <a:t>Formato: </a:t>
                      </a:r>
                      <a:r>
                        <a:rPr lang="en-GB" sz="1400" u="none" cap="none" strike="noStrike">
                          <a:solidFill>
                            <a:schemeClr val="dk1"/>
                          </a:solidFill>
                          <a:latin typeface="Helvetica Neue Light"/>
                          <a:ea typeface="Helvetica Neue Light"/>
                          <a:cs typeface="Helvetica Neue Light"/>
                          <a:sym typeface="Helvetica Neue Light"/>
                        </a:rPr>
                        <a:t>sube a la plataforma el screenshot del log de la rama master. Debe tener el nombre </a:t>
                      </a:r>
                      <a:r>
                        <a:rPr lang="en-GB" sz="14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400" u="none" cap="none" strike="noStrike">
                          <a:solidFill>
                            <a:schemeClr val="dk1"/>
                          </a:solidFill>
                          <a:latin typeface="Helvetica Neue Light"/>
                          <a:ea typeface="Helvetica Neue Light"/>
                          <a:cs typeface="Helvetica Neue Light"/>
                          <a:sym typeface="Helvetica Neue Light"/>
                        </a:rPr>
                        <a:t>. </a:t>
                      </a:r>
                      <a:endParaRPr sz="14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400" u="none" cap="none" strike="noStrike">
                          <a:latin typeface="Helvetica Neue"/>
                          <a:ea typeface="Helvetica Neue"/>
                          <a:cs typeface="Helvetica Neue"/>
                          <a:sym typeface="Helvetica Neue"/>
                        </a:rPr>
                        <a:t>Sugerencia: </a:t>
                      </a:r>
                      <a:r>
                        <a:rPr lang="en-GB" sz="1400" u="none" cap="none" strike="noStrike">
                          <a:latin typeface="Helvetica Neue Light"/>
                          <a:ea typeface="Helvetica Neue Light"/>
                          <a:cs typeface="Helvetica Neue Light"/>
                          <a:sym typeface="Helvetica Neue Light"/>
                        </a:rPr>
                        <a:t>luego de que veas que estás bien con esto, ¡pon Git en tu proyecto!</a:t>
                      </a:r>
                      <a:endParaRPr sz="14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100" u="none" cap="none" strike="noStrike">
                          <a:solidFill>
                            <a:srgbClr val="4D5156"/>
                          </a:solidFill>
                        </a:rPr>
                      </a:br>
                      <a:r>
                        <a:rPr b="1" lang="en-GB" sz="1500" u="none" cap="none" strike="noStrike"/>
                        <a:t>&gt;&gt;</a:t>
                      </a:r>
                      <a:r>
                        <a:rPr b="1" lang="en-GB" sz="1500" u="none" cap="none" strike="noStrike">
                          <a:solidFill>
                            <a:srgbClr val="4D5156"/>
                          </a:solidFill>
                        </a:rPr>
                        <a:t> </a:t>
                      </a:r>
                      <a:r>
                        <a:rPr b="1" lang="en-GB" sz="1500" u="none" cap="none" strike="noStrike">
                          <a:latin typeface="Helvetica Neue"/>
                          <a:ea typeface="Helvetica Neue"/>
                          <a:cs typeface="Helvetica Neue"/>
                          <a:sym typeface="Helvetica Neue"/>
                        </a:rPr>
                        <a:t>Consigna:</a:t>
                      </a:r>
                      <a:r>
                        <a:rPr lang="en-GB" sz="1500" u="none" cap="none" strike="noStrike">
                          <a:latin typeface="Helvetica Neue Light"/>
                          <a:ea typeface="Helvetica Neue Light"/>
                          <a:cs typeface="Helvetica Neue Light"/>
                          <a:sym typeface="Helvetica Neue Light"/>
                        </a:rPr>
                        <a:t> </a:t>
                      </a:r>
                      <a:r>
                        <a:rPr lang="en-GB" sz="1500" u="none" cap="none" strike="noStrike">
                          <a:solidFill>
                            <a:schemeClr val="dk1"/>
                          </a:solidFill>
                          <a:latin typeface="Helvetica Neue Light"/>
                          <a:ea typeface="Helvetica Neue Light"/>
                          <a:cs typeface="Helvetica Neue Light"/>
                          <a:sym typeface="Helvetica Neue Light"/>
                        </a:rPr>
                        <a:t>crea un repositorio de Git. </a:t>
                      </a:r>
                      <a:endParaRPr sz="15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500"/>
                        <a:buFont typeface="Arial"/>
                        <a:buNone/>
                      </a:pPr>
                      <a:r>
                        <a:t/>
                      </a:r>
                      <a:endParaRPr sz="3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500" u="none" cap="none" strike="noStrike"/>
                        <a:t>&gt;&gt; </a:t>
                      </a:r>
                      <a:r>
                        <a:rPr b="1" lang="en-GB" sz="1400" u="none" cap="none" strike="noStrike">
                          <a:solidFill>
                            <a:schemeClr val="dk1"/>
                          </a:solidFill>
                          <a:latin typeface="Helvetica Neue"/>
                          <a:ea typeface="Helvetica Neue"/>
                          <a:cs typeface="Helvetica Neue"/>
                          <a:sym typeface="Helvetica Neue"/>
                        </a:rPr>
                        <a:t>Aspectos a incluir en el entregable:</a:t>
                      </a:r>
                      <a:endParaRPr b="1" sz="1400"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sz="1400" u="none" cap="none" strike="noStrike">
                          <a:solidFill>
                            <a:schemeClr val="dk1"/>
                          </a:solidFill>
                          <a:latin typeface="Helvetica Neue Light"/>
                          <a:ea typeface="Helvetica Neue Light"/>
                          <a:cs typeface="Helvetica Neue Light"/>
                          <a:sym typeface="Helvetica Neue Light"/>
                        </a:rPr>
                        <a:t>Crea una carpeta e inicia Git.</a:t>
                      </a:r>
                      <a:endParaRPr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sz="1400" u="none" cap="none" strike="noStrike">
                          <a:solidFill>
                            <a:schemeClr val="dk1"/>
                          </a:solidFill>
                          <a:latin typeface="Helvetica Neue Light"/>
                          <a:ea typeface="Helvetica Neue Light"/>
                          <a:cs typeface="Helvetica Neue Light"/>
                          <a:sym typeface="Helvetica Neue Light"/>
                        </a:rPr>
                        <a:t>Agrégale algún HTML, lo que quieras (imágenes, estilos, etcétera). Practica el uso de los 3 estados con la terminal.</a:t>
                      </a:r>
                      <a:endParaRPr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sz="1400" u="none" cap="none" strike="noStrike">
                          <a:solidFill>
                            <a:schemeClr val="dk1"/>
                          </a:solidFill>
                          <a:latin typeface="Helvetica Neue Light"/>
                          <a:ea typeface="Helvetica Neue Light"/>
                          <a:cs typeface="Helvetica Neue Light"/>
                          <a:sym typeface="Helvetica Neue Light"/>
                        </a:rPr>
                        <a:t>Luego crea una rama.</a:t>
                      </a:r>
                      <a:endParaRPr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sz="1400" u="none" cap="none" strike="noStrike">
                          <a:solidFill>
                            <a:schemeClr val="dk1"/>
                          </a:solidFill>
                          <a:latin typeface="Helvetica Neue Light"/>
                          <a:ea typeface="Helvetica Neue Light"/>
                          <a:cs typeface="Helvetica Neue Light"/>
                          <a:sym typeface="Helvetica Neue Light"/>
                        </a:rPr>
                        <a:t>Vuelve hacia un commit anterior.</a:t>
                      </a:r>
                      <a:endParaRPr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sz="1400" u="none" cap="none" strike="noStrike">
                          <a:solidFill>
                            <a:schemeClr val="dk1"/>
                          </a:solidFill>
                          <a:latin typeface="Helvetica Neue Light"/>
                          <a:ea typeface="Helvetica Neue Light"/>
                          <a:cs typeface="Helvetica Neue Light"/>
                          <a:sym typeface="Helvetica Neue Light"/>
                        </a:rPr>
                        <a:t>Mergea la nueva rama con master.</a:t>
                      </a:r>
                      <a:endParaRPr sz="14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500" u="none" cap="none" strike="noStrike"/>
                        <a:t>&gt;&gt;Ejemplo:</a:t>
                      </a:r>
                      <a:endParaRPr sz="14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824" name="Google Shape;824;p11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25" name="Google Shape;825;p111"/>
          <p:cNvPicPr preferRelativeResize="0"/>
          <p:nvPr/>
        </p:nvPicPr>
        <p:blipFill rotWithShape="1">
          <a:blip r:embed="rId4">
            <a:alphaModFix/>
          </a:blip>
          <a:srcRect b="0" l="0" r="0" t="0"/>
          <a:stretch/>
        </p:blipFill>
        <p:spPr>
          <a:xfrm>
            <a:off x="7173537" y="1182800"/>
            <a:ext cx="1634174" cy="639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9" name="Shape 829"/>
        <p:cNvGrpSpPr/>
        <p:nvPr/>
      </p:nvGrpSpPr>
      <p:grpSpPr>
        <a:xfrm>
          <a:off x="0" y="0"/>
          <a:ext cx="0" cy="0"/>
          <a:chOff x="0" y="0"/>
          <a:chExt cx="0" cy="0"/>
        </a:xfrm>
      </p:grpSpPr>
      <p:sp>
        <p:nvSpPr>
          <p:cNvPr id="830" name="Google Shape;830;p11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31" name="Google Shape;831;p112"/>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5" name="Shape 835"/>
        <p:cNvGrpSpPr/>
        <p:nvPr/>
      </p:nvGrpSpPr>
      <p:grpSpPr>
        <a:xfrm>
          <a:off x="0" y="0"/>
          <a:ext cx="0" cy="0"/>
          <a:chOff x="0" y="0"/>
          <a:chExt cx="0" cy="0"/>
        </a:xfrm>
      </p:grpSpPr>
      <p:sp>
        <p:nvSpPr>
          <p:cNvPr id="836" name="Google Shape;836;p113"/>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37" name="Google Shape;837;p113"/>
          <p:cNvSpPr txBox="1"/>
          <p:nvPr/>
        </p:nvSpPr>
        <p:spPr>
          <a:xfrm>
            <a:off x="1915350" y="2623175"/>
            <a:ext cx="5394600" cy="212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n-GB" sz="2200" u="none" cap="none" strike="noStrike">
                <a:solidFill>
                  <a:srgbClr val="E0FF00"/>
                </a:solidFill>
                <a:latin typeface="Helvetica Neue"/>
                <a:ea typeface="Helvetica Neue"/>
                <a:cs typeface="Helvetica Neue"/>
                <a:sym typeface="Helvetica Neue"/>
              </a:rPr>
              <a:t>Resumen de lo visto en clase hoy</a:t>
            </a:r>
            <a:endParaRPr b="1" i="0" sz="2200" u="none" cap="none" strike="noStrike">
              <a:solidFill>
                <a:srgbClr val="E0FF00"/>
              </a:solidFill>
              <a:latin typeface="Helvetica Neue"/>
              <a:ea typeface="Helvetica Neue"/>
              <a:cs typeface="Helvetica Neue"/>
              <a:sym typeface="Helvetica Neue"/>
            </a:endParaRPr>
          </a:p>
          <a:p>
            <a:pPr indent="-368300" lvl="0" marL="457200" marR="0" rtl="0" algn="l">
              <a:lnSpc>
                <a:spcPct val="115000"/>
              </a:lnSpc>
              <a:spcBef>
                <a:spcPts val="0"/>
              </a:spcBef>
              <a:spcAft>
                <a:spcPts val="0"/>
              </a:spcAft>
              <a:buClr>
                <a:srgbClr val="E0FF00"/>
              </a:buClr>
              <a:buSzPts val="2200"/>
              <a:buFont typeface="Helvetica Neue Light"/>
              <a:buChar char="-"/>
            </a:pPr>
            <a:r>
              <a:rPr b="0" i="0" lang="en-GB" sz="2200" u="none" cap="none" strike="noStrike">
                <a:solidFill>
                  <a:srgbClr val="E0FF00"/>
                </a:solidFill>
                <a:latin typeface="Helvetica Neue Light"/>
                <a:ea typeface="Helvetica Neue Light"/>
                <a:cs typeface="Helvetica Neue Light"/>
                <a:sym typeface="Helvetica Neue Light"/>
              </a:rPr>
              <a:t>Conocer Git.</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b="0" i="0" lang="en-GB" sz="2200" u="none" cap="none" strike="noStrike">
                <a:solidFill>
                  <a:srgbClr val="E0FF00"/>
                </a:solidFill>
                <a:latin typeface="Helvetica Neue Light"/>
                <a:ea typeface="Helvetica Neue Light"/>
                <a:cs typeface="Helvetica Neue Light"/>
                <a:sym typeface="Helvetica Neue Light"/>
              </a:rPr>
              <a:t>Aprender a usar la terminal.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b="0" i="0" lang="en-GB" sz="2200" u="none" cap="none" strike="noStrike">
                <a:solidFill>
                  <a:srgbClr val="E0FF00"/>
                </a:solidFill>
                <a:latin typeface="Helvetica Neue Light"/>
                <a:ea typeface="Helvetica Neue Light"/>
                <a:cs typeface="Helvetica Neue Light"/>
                <a:sym typeface="Helvetica Neue Light"/>
              </a:rPr>
              <a:t>Usar los comandos básicos de Git.</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41" name="Shape 841"/>
        <p:cNvGrpSpPr/>
        <p:nvPr/>
      </p:nvGrpSpPr>
      <p:grpSpPr>
        <a:xfrm>
          <a:off x="0" y="0"/>
          <a:ext cx="0" cy="0"/>
          <a:chOff x="0" y="0"/>
          <a:chExt cx="0" cy="0"/>
        </a:xfrm>
      </p:grpSpPr>
      <p:sp>
        <p:nvSpPr>
          <p:cNvPr id="842" name="Google Shape;842;p11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843" name="Google Shape;843;p114"/>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844" name="Google Shape;844;p11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8" name="Shape 848"/>
        <p:cNvGrpSpPr/>
        <p:nvPr/>
      </p:nvGrpSpPr>
      <p:grpSpPr>
        <a:xfrm>
          <a:off x="0" y="0"/>
          <a:ext cx="0" cy="0"/>
          <a:chOff x="0" y="0"/>
          <a:chExt cx="0" cy="0"/>
        </a:xfrm>
      </p:grpSpPr>
      <p:sp>
        <p:nvSpPr>
          <p:cNvPr id="849" name="Google Shape;849;p11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GITHUB</a:t>
            </a:r>
            <a:endParaRPr b="0" i="1" sz="3600" u="none" cap="none" strike="noStrike">
              <a:solidFill>
                <a:srgbClr val="121212"/>
              </a:solidFill>
              <a:latin typeface="Anton"/>
              <a:ea typeface="Anton"/>
              <a:cs typeface="Anton"/>
              <a:sym typeface="Anton"/>
            </a:endParaRPr>
          </a:p>
        </p:txBody>
      </p:sp>
      <p:sp>
        <p:nvSpPr>
          <p:cNvPr id="850" name="Google Shape;850;p115"/>
          <p:cNvSpPr txBox="1"/>
          <p:nvPr/>
        </p:nvSpPr>
        <p:spPr>
          <a:xfrm>
            <a:off x="1839150" y="1682100"/>
            <a:ext cx="54657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11. </a:t>
            </a:r>
            <a:r>
              <a:rPr b="0" i="0" lang="en-GB"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851" name="Google Shape;851;p1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 name="Shape 183"/>
        <p:cNvGrpSpPr/>
        <p:nvPr/>
      </p:nvGrpSpPr>
      <p:grpSpPr>
        <a:xfrm>
          <a:off x="0" y="0"/>
          <a:ext cx="0" cy="0"/>
          <a:chOff x="0" y="0"/>
          <a:chExt cx="0" cy="0"/>
        </a:xfrm>
      </p:grpSpPr>
      <p:sp>
        <p:nvSpPr>
          <p:cNvPr id="184" name="Google Shape;184;p35"/>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6" name="Google Shape;186;p3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7" name="Google Shape;187;p35"/>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8" name="Google Shape;188;p35"/>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9" name="Google Shape;189;p35"/>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0" name="Google Shape;190;p35"/>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1" name="Google Shape;191;p35"/>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92" name="Google Shape;192;p35"/>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4" name="Google Shape;194;p35"/>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5" name="Google Shape;195;p35"/>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6" name="Google Shape;196;p35"/>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7" name="Google Shape;197;p35"/>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98" name="Google Shape;198;p3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5"/>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9</a:t>
            </a:r>
            <a:endParaRPr b="0" i="0" sz="1400" u="none" cap="none" strike="noStrike">
              <a:solidFill>
                <a:srgbClr val="000000"/>
              </a:solidFill>
              <a:latin typeface="Helvetica Neue"/>
              <a:ea typeface="Helvetica Neue"/>
              <a:cs typeface="Helvetica Neue"/>
              <a:sym typeface="Helvetica Neue"/>
            </a:endParaRPr>
          </a:p>
        </p:txBody>
      </p:sp>
      <p:cxnSp>
        <p:nvCxnSpPr>
          <p:cNvPr id="201" name="Google Shape;201;p35"/>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02" name="Google Shape;202;p35"/>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3" name="Google Shape;203;p35"/>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04" name="Google Shape;204;p35"/>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05" name="Google Shape;205;p35"/>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06" name="Google Shape;206;p35"/>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07" name="Google Shape;207;p35"/>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14</a:t>
            </a:r>
            <a:endParaRPr b="0" i="0" sz="1400" u="none" cap="none" strike="noStrike">
              <a:solidFill>
                <a:srgbClr val="000000"/>
              </a:solidFill>
              <a:latin typeface="Helvetica Neue"/>
              <a:ea typeface="Helvetica Neue"/>
              <a:cs typeface="Helvetica Neue"/>
              <a:sym typeface="Helvetica Neue"/>
            </a:endParaRPr>
          </a:p>
        </p:txBody>
      </p:sp>
      <p:sp>
        <p:nvSpPr>
          <p:cNvPr id="208" name="Google Shape;208;p35"/>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Animaciones, transformaciones y transiciones</a:t>
            </a:r>
            <a:endParaRPr b="1" i="0" sz="1100" u="none" cap="none" strike="noStrike">
              <a:solidFill>
                <a:schemeClr val="dk1"/>
              </a:solidFill>
              <a:latin typeface="Helvetica Neue"/>
              <a:ea typeface="Helvetica Neue"/>
              <a:cs typeface="Helvetica Neue"/>
              <a:sym typeface="Helvetica Neue"/>
            </a:endParaRPr>
          </a:p>
        </p:txBody>
      </p:sp>
      <p:sp>
        <p:nvSpPr>
          <p:cNvPr id="209" name="Google Shape;209;p35"/>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15</a:t>
            </a:r>
            <a:endParaRPr b="0" i="0" sz="1400" u="none" cap="none" strike="noStrike">
              <a:solidFill>
                <a:srgbClr val="000000"/>
              </a:solidFill>
              <a:latin typeface="Helvetica Neue"/>
              <a:ea typeface="Helvetica Neue"/>
              <a:cs typeface="Helvetica Neue"/>
              <a:sym typeface="Helvetica Neue"/>
            </a:endParaRPr>
          </a:p>
        </p:txBody>
      </p:sp>
      <p:sp>
        <p:nvSpPr>
          <p:cNvPr id="210" name="Google Shape;210;p35"/>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100" u="none" cap="none" strike="noStrike">
                <a:solidFill>
                  <a:schemeClr val="dk1"/>
                </a:solidFill>
                <a:latin typeface="Helvetica Neue"/>
                <a:ea typeface="Helvetica Neue"/>
                <a:cs typeface="Helvetica Neue"/>
                <a:sym typeface="Helvetica Neue"/>
              </a:rPr>
              <a:t>Git</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1" name="Google Shape;211;p35"/>
          <p:cNvSpPr txBox="1"/>
          <p:nvPr/>
        </p:nvSpPr>
        <p:spPr>
          <a:xfrm>
            <a:off x="1759363" y="24821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TRANSFORMACIONES Y </a:t>
            </a:r>
            <a:r>
              <a:rPr lang="en-GB" sz="700">
                <a:latin typeface="Helvetica Neue"/>
                <a:ea typeface="Helvetica Neue"/>
                <a:cs typeface="Helvetica Neue"/>
                <a:sym typeface="Helvetica Neue"/>
              </a:rPr>
              <a:t>ANIMACIONES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12" name="Google Shape;212;p35"/>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3" name="Google Shape;213;p35"/>
          <p:cNvPicPr preferRelativeResize="0"/>
          <p:nvPr/>
        </p:nvPicPr>
        <p:blipFill rotWithShape="1">
          <a:blip r:embed="rId5">
            <a:alphaModFix/>
          </a:blip>
          <a:srcRect b="0" l="0" r="0" t="0"/>
          <a:stretch/>
        </p:blipFill>
        <p:spPr>
          <a:xfrm>
            <a:off x="3811775" y="2450300"/>
            <a:ext cx="365625" cy="365625"/>
          </a:xfrm>
          <a:prstGeom prst="rect">
            <a:avLst/>
          </a:prstGeom>
          <a:noFill/>
          <a:ln>
            <a:noFill/>
          </a:ln>
        </p:spPr>
      </p:pic>
      <p:sp>
        <p:nvSpPr>
          <p:cNvPr id="214" name="Google Shape;214;p35"/>
          <p:cNvSpPr txBox="1"/>
          <p:nvPr/>
        </p:nvSpPr>
        <p:spPr>
          <a:xfrm>
            <a:off x="4197763" y="30155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CREAR REPOSITORIO DE GIT</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5" name="Google Shape;215;p35"/>
          <p:cNvPicPr preferRelativeResize="0"/>
          <p:nvPr/>
        </p:nvPicPr>
        <p:blipFill rotWithShape="1">
          <a:blip r:embed="rId6">
            <a:alphaModFix/>
          </a:blip>
          <a:srcRect b="0" l="0" r="0" t="0"/>
          <a:stretch/>
        </p:blipFill>
        <p:spPr>
          <a:xfrm>
            <a:off x="3890613" y="3012938"/>
            <a:ext cx="307150" cy="307150"/>
          </a:xfrm>
          <a:prstGeom prst="rect">
            <a:avLst/>
          </a:prstGeom>
          <a:noFill/>
          <a:ln>
            <a:noFill/>
          </a:ln>
        </p:spPr>
      </p:pic>
      <p:sp>
        <p:nvSpPr>
          <p:cNvPr id="216" name="Google Shape;216;p35"/>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100" u="none" cap="none" strike="noStrike">
                <a:solidFill>
                  <a:schemeClr val="dk1"/>
                </a:solidFill>
                <a:latin typeface="Helvetica Neue"/>
                <a:ea typeface="Helvetica Neue"/>
                <a:cs typeface="Helvetica Neue"/>
                <a:sym typeface="Helvetica Neue"/>
              </a:rPr>
              <a:t>GitHub</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7" name="Google Shape;217;p35"/>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8" name="Google Shape;218;p35"/>
          <p:cNvPicPr preferRelativeResize="0"/>
          <p:nvPr/>
        </p:nvPicPr>
        <p:blipFill rotWithShape="1">
          <a:blip r:embed="rId5">
            <a:alphaModFix/>
          </a:blip>
          <a:srcRect b="0" l="0" r="0" t="0"/>
          <a:stretch/>
        </p:blipFill>
        <p:spPr>
          <a:xfrm>
            <a:off x="6250175" y="2450300"/>
            <a:ext cx="365625" cy="365625"/>
          </a:xfrm>
          <a:prstGeom prst="rect">
            <a:avLst/>
          </a:prstGeom>
          <a:noFill/>
          <a:ln>
            <a:noFill/>
          </a:ln>
        </p:spPr>
      </p:pic>
      <p:sp>
        <p:nvSpPr>
          <p:cNvPr id="219" name="Google Shape;219;p35"/>
          <p:cNvSpPr txBox="1"/>
          <p:nvPr/>
        </p:nvSpPr>
        <p:spPr>
          <a:xfrm>
            <a:off x="6670988" y="30265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CREAR REPOSITORIO EN GITHUB</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0" name="Google Shape;220;p35"/>
          <p:cNvPicPr preferRelativeResize="0"/>
          <p:nvPr/>
        </p:nvPicPr>
        <p:blipFill rotWithShape="1">
          <a:blip r:embed="rId6">
            <a:alphaModFix/>
          </a:blip>
          <a:srcRect b="0" l="0" r="0" t="0"/>
          <a:stretch/>
        </p:blipFill>
        <p:spPr>
          <a:xfrm>
            <a:off x="6363838" y="3023888"/>
            <a:ext cx="307150" cy="307150"/>
          </a:xfrm>
          <a:prstGeom prst="rect">
            <a:avLst/>
          </a:prstGeom>
          <a:noFill/>
          <a:ln>
            <a:noFill/>
          </a:ln>
        </p:spPr>
      </p:pic>
      <p:pic>
        <p:nvPicPr>
          <p:cNvPr id="221" name="Google Shape;221;p35"/>
          <p:cNvPicPr preferRelativeResize="0"/>
          <p:nvPr/>
        </p:nvPicPr>
        <p:blipFill>
          <a:blip r:embed="rId7">
            <a:alphaModFix/>
          </a:blip>
          <a:stretch>
            <a:fillRect/>
          </a:stretch>
        </p:blipFill>
        <p:spPr>
          <a:xfrm>
            <a:off x="1431850" y="2502812"/>
            <a:ext cx="307150" cy="307825"/>
          </a:xfrm>
          <a:prstGeom prst="rect">
            <a:avLst/>
          </a:prstGeom>
          <a:noFill/>
          <a:ln>
            <a:noFill/>
          </a:ln>
        </p:spPr>
      </p:pic>
      <p:pic>
        <p:nvPicPr>
          <p:cNvPr id="222" name="Google Shape;222;p35"/>
          <p:cNvPicPr preferRelativeResize="0"/>
          <p:nvPr/>
        </p:nvPicPr>
        <p:blipFill rotWithShape="1">
          <a:blip r:embed="rId8">
            <a:alphaModFix/>
          </a:blip>
          <a:srcRect b="0" l="0" r="0" t="0"/>
          <a:stretch/>
        </p:blipFill>
        <p:spPr>
          <a:xfrm>
            <a:off x="1417400" y="2941774"/>
            <a:ext cx="307150" cy="307150"/>
          </a:xfrm>
          <a:prstGeom prst="rect">
            <a:avLst/>
          </a:prstGeom>
          <a:noFill/>
          <a:ln>
            <a:noFill/>
          </a:ln>
        </p:spPr>
      </p:pic>
      <p:sp>
        <p:nvSpPr>
          <p:cNvPr id="223" name="Google Shape;223;p35"/>
          <p:cNvSpPr txBox="1"/>
          <p:nvPr/>
        </p:nvSpPr>
        <p:spPr>
          <a:xfrm>
            <a:off x="1749163" y="2931126"/>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SEGUNDA ENTREGA PROYECTO FINAL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55" name="Shape 855"/>
        <p:cNvGrpSpPr/>
        <p:nvPr/>
      </p:nvGrpSpPr>
      <p:grpSpPr>
        <a:xfrm>
          <a:off x="0" y="0"/>
          <a:ext cx="0" cy="0"/>
          <a:chOff x="0" y="0"/>
          <a:chExt cx="0" cy="0"/>
        </a:xfrm>
      </p:grpSpPr>
      <p:sp>
        <p:nvSpPr>
          <p:cNvPr id="856" name="Google Shape;856;p11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Aprender qué es un repositorio en Github.</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Crear un repositorio para nuestro proyecto.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Subir el proyecto al repositorio usando los comandos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857" name="Google Shape;857;p1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58" name="Google Shape;858;p1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59" name="Google Shape;859;p11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17"/>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Git:</a:t>
            </a:r>
            <a:r>
              <a:rPr b="0" i="0" lang="en-GB" sz="1400" u="none" cap="none" strike="noStrike">
                <a:solidFill>
                  <a:schemeClr val="dk1"/>
                </a:solidFill>
                <a:latin typeface="Helvetica Neue Light"/>
                <a:ea typeface="Helvetica Neue Light"/>
                <a:cs typeface="Helvetica Neue Light"/>
                <a:sym typeface="Helvetica Neue Light"/>
              </a:rPr>
              <a: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GitHub:</a:t>
            </a:r>
            <a:r>
              <a:rPr b="0" i="0" lang="en-GB" sz="1400" u="none" cap="none" strike="noStrike">
                <a:solidFill>
                  <a:schemeClr val="dk1"/>
                </a:solidFill>
                <a:latin typeface="Helvetica Neue Light"/>
                <a:ea typeface="Helvetica Neue Light"/>
                <a:cs typeface="Helvetica Neue Light"/>
                <a:sym typeface="Helvetica Neue Light"/>
              </a:rPr>
              <a:t> un excelente servicio de alojamiento de repositorios de software con este sistema.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65" name="Google Shape;865;p117"/>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n-GB" sz="2000" u="none" cap="none" strike="noStrike">
                <a:solidFill>
                  <a:srgbClr val="000000"/>
                </a:solidFill>
                <a:latin typeface="Anton"/>
                <a:ea typeface="Anton"/>
                <a:cs typeface="Anton"/>
                <a:sym typeface="Anton"/>
              </a:rPr>
              <a:t>Clase 14</a:t>
            </a:r>
            <a:endParaRPr b="0" i="1" sz="2000" u="none" cap="none" strike="noStrike">
              <a:solidFill>
                <a:srgbClr val="000000"/>
              </a:solidFill>
              <a:latin typeface="Anton"/>
              <a:ea typeface="Anton"/>
              <a:cs typeface="Anton"/>
              <a:sym typeface="Anton"/>
            </a:endParaRPr>
          </a:p>
        </p:txBody>
      </p:sp>
      <p:pic>
        <p:nvPicPr>
          <p:cNvPr id="866" name="Google Shape;866;p1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7" name="Google Shape;867;p117"/>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Comandos básicos de la terminal:</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a:t>
            </a:r>
            <a:r>
              <a:rPr b="0" i="0" lang="en-GB" sz="1400" u="none" cap="none" strike="noStrike">
                <a:solidFill>
                  <a:schemeClr val="dk1"/>
                </a:solidFill>
                <a:latin typeface="Helvetica Neue Light"/>
                <a:ea typeface="Helvetica Neue Light"/>
                <a:cs typeface="Helvetica Neue Light"/>
                <a:sym typeface="Helvetica Neue Light"/>
              </a:rPr>
              <a:t> si quieres saber más de un comando, añade /? para ver la ayuda relacionada. Te será muy útil para ver las muchas opciones de cada comando.</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HELP:</a:t>
            </a:r>
            <a:r>
              <a:rPr b="0" i="0" lang="en-GB" sz="1400" u="none" cap="none" strike="noStrike">
                <a:solidFill>
                  <a:schemeClr val="dk1"/>
                </a:solidFill>
                <a:latin typeface="Helvetica Neue Light"/>
                <a:ea typeface="Helvetica Neue Light"/>
                <a:cs typeface="Helvetica Neue Light"/>
                <a:sym typeface="Helvetica Neue Light"/>
              </a:rPr>
              <a:t> te mostrará una lista de comandos disponibles.</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DIR:</a:t>
            </a:r>
            <a:r>
              <a:rPr b="0" i="0" lang="en-GB" sz="1400" u="none" cap="none" strike="noStrike">
                <a:solidFill>
                  <a:schemeClr val="dk1"/>
                </a:solidFill>
                <a:latin typeface="Helvetica Neue Light"/>
                <a:ea typeface="Helvetica Neue Light"/>
                <a:cs typeface="Helvetica Neue Light"/>
                <a:sym typeface="Helvetica Neue Light"/>
              </a:rPr>
              <a:t> es el comando más conocido de DOS y sirve para ver el contenido de una carpeta (en MAC-OS usar LS).</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CD:</a:t>
            </a:r>
            <a:r>
              <a:rPr b="0" i="0" lang="en-GB" sz="1400" u="none" cap="none" strike="noStrike">
                <a:solidFill>
                  <a:schemeClr val="dk1"/>
                </a:solidFill>
                <a:latin typeface="Helvetica Neue Light"/>
                <a:ea typeface="Helvetica Neue Light"/>
                <a:cs typeface="Helvetica Neue Light"/>
                <a:sym typeface="Helvetica Neue Light"/>
              </a:rPr>
              <a:t> sirve para entrar en una carpeta o salir de ella (CD…).</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CLEAR:</a:t>
            </a:r>
            <a:r>
              <a:rPr b="0" i="0" lang="en-GB" sz="1400" u="none" cap="none" strike="noStrike">
                <a:solidFill>
                  <a:schemeClr val="dk1"/>
                </a:solidFill>
                <a:latin typeface="Helvetica Neue Light"/>
                <a:ea typeface="Helvetica Neue Light"/>
                <a:cs typeface="Helvetica Neue Light"/>
                <a:sym typeface="Helvetica Neue Light"/>
              </a:rPr>
              <a:t> limpia la consola.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8"/>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n-GB" sz="2000" u="none" cap="none" strike="noStrike">
                <a:solidFill>
                  <a:srgbClr val="000000"/>
                </a:solidFill>
                <a:latin typeface="Anton"/>
                <a:ea typeface="Anton"/>
                <a:cs typeface="Anton"/>
                <a:sym typeface="Anton"/>
              </a:rPr>
              <a:t>Clase 14</a:t>
            </a:r>
            <a:endParaRPr b="0" i="1" sz="2000" u="none" cap="none" strike="noStrike">
              <a:solidFill>
                <a:srgbClr val="000000"/>
              </a:solidFill>
              <a:latin typeface="Anton"/>
              <a:ea typeface="Anton"/>
              <a:cs typeface="Anton"/>
              <a:sym typeface="Anton"/>
            </a:endParaRPr>
          </a:p>
        </p:txBody>
      </p:sp>
      <p:pic>
        <p:nvPicPr>
          <p:cNvPr id="873" name="Google Shape;873;p1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74" name="Google Shape;874;p118"/>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Comandos básicos de la terminal:</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MKDIR: </a:t>
            </a:r>
            <a:r>
              <a:rPr b="0" i="0" lang="en-GB" sz="1400" u="none" cap="none" strike="noStrike">
                <a:solidFill>
                  <a:schemeClr val="dk1"/>
                </a:solidFill>
                <a:latin typeface="Helvetica Neue Light"/>
                <a:ea typeface="Helvetica Neue Light"/>
                <a:cs typeface="Helvetica Neue Light"/>
                <a:sym typeface="Helvetica Neue Light"/>
              </a:rPr>
              <a:t>con este comando crearás una carpeta nueva. Con RMDIR podrás eliminarla.</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MOVE y COPY: </a:t>
            </a:r>
            <a:r>
              <a:rPr b="0" i="0" lang="en-GB" sz="1400" u="none" cap="none" strike="noStrike">
                <a:solidFill>
                  <a:schemeClr val="dk1"/>
                </a:solidFill>
                <a:latin typeface="Helvetica Neue Light"/>
                <a:ea typeface="Helvetica Neue Light"/>
                <a:cs typeface="Helvetica Neue Light"/>
                <a:sym typeface="Helvetica Neue Light"/>
              </a:rPr>
              <a:t>son los comandos para mover y copiar archivos respectivamente. Deberás indicar el nombre del archivo con su ruta (si está en otra carpeta en la que te encuentras) y la ruta de destino.</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RENAME: </a:t>
            </a:r>
            <a:r>
              <a:rPr b="0" i="0" lang="en-GB" sz="1400" u="none" cap="none" strike="noStrike">
                <a:solidFill>
                  <a:schemeClr val="dk1"/>
                </a:solidFill>
                <a:latin typeface="Helvetica Neue Light"/>
                <a:ea typeface="Helvetica Neue Light"/>
                <a:cs typeface="Helvetica Neue Light"/>
                <a:sym typeface="Helvetica Neue Light"/>
              </a:rPr>
              <a:t>sirve para renombrar un archivo o carpeta. Hay que indicar el nombre original y el definitivo.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75" name="Google Shape;875;p118"/>
          <p:cNvSpPr txBox="1"/>
          <p:nvPr/>
        </p:nvSpPr>
        <p:spPr>
          <a:xfrm>
            <a:off x="4598300" y="1390175"/>
            <a:ext cx="3924900" cy="3600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Arial"/>
              <a:buChar char="●"/>
            </a:pPr>
            <a:r>
              <a:rPr b="1" i="0" lang="en-GB" sz="1400" u="none" cap="none" strike="noStrike">
                <a:solidFill>
                  <a:schemeClr val="dk1"/>
                </a:solidFill>
                <a:latin typeface="Helvetica Neue"/>
                <a:ea typeface="Helvetica Neue"/>
                <a:cs typeface="Helvetica Neue"/>
                <a:sym typeface="Helvetica Neue"/>
              </a:rPr>
              <a:t>MKDIR: </a:t>
            </a:r>
            <a:r>
              <a:rPr b="0" i="0" lang="en-GB" sz="1400" u="none" cap="none" strike="noStrike">
                <a:solidFill>
                  <a:schemeClr val="dk1"/>
                </a:solidFill>
                <a:latin typeface="Helvetica Neue Light"/>
                <a:ea typeface="Helvetica Neue Light"/>
                <a:cs typeface="Helvetica Neue Light"/>
                <a:sym typeface="Helvetica Neue Light"/>
              </a:rPr>
              <a:t>con este comando crearás una carpeta nueva. Con RMDIR podrás eliminarla.</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MOVE y COPY: </a:t>
            </a:r>
            <a:r>
              <a:rPr b="0" i="0" lang="en-GB" sz="1400" u="none" cap="none" strike="noStrike">
                <a:solidFill>
                  <a:schemeClr val="dk1"/>
                </a:solidFill>
                <a:latin typeface="Helvetica Neue Light"/>
                <a:ea typeface="Helvetica Neue Light"/>
                <a:cs typeface="Helvetica Neue Light"/>
                <a:sym typeface="Helvetica Neue Light"/>
              </a:rPr>
              <a:t>son los comandos para mover y copiar archivos respectivamente. Deberás indicar el nombre del archivo con su ruta (si está en otra carpeta en la que te encuentras) y la ruta de destino.</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RENAME: </a:t>
            </a:r>
            <a:r>
              <a:rPr b="0" i="0" lang="en-GB" sz="1400" u="none" cap="none" strike="noStrike">
                <a:solidFill>
                  <a:schemeClr val="dk1"/>
                </a:solidFill>
                <a:latin typeface="Helvetica Neue Light"/>
                <a:ea typeface="Helvetica Neue Light"/>
                <a:cs typeface="Helvetica Neue Light"/>
                <a:sym typeface="Helvetica Neue Light"/>
              </a:rPr>
              <a:t>sirve para renombrar un archivo o carpeta. Hay que indicar el nombre original y el definitivo.</a:t>
            </a:r>
            <a:endParaRPr b="0" i="0" sz="14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n-GB" sz="2000" u="none" cap="none" strike="noStrike">
                <a:solidFill>
                  <a:srgbClr val="000000"/>
                </a:solidFill>
                <a:latin typeface="Anton"/>
                <a:ea typeface="Anton"/>
                <a:cs typeface="Anton"/>
                <a:sym typeface="Anton"/>
              </a:rPr>
              <a:t>Clase 14</a:t>
            </a:r>
            <a:endParaRPr b="0" i="1" sz="2000" u="none" cap="none" strike="noStrike">
              <a:solidFill>
                <a:srgbClr val="000000"/>
              </a:solidFill>
              <a:latin typeface="Anton"/>
              <a:ea typeface="Anton"/>
              <a:cs typeface="Anton"/>
              <a:sym typeface="Anton"/>
            </a:endParaRPr>
          </a:p>
        </p:txBody>
      </p:sp>
      <p:pic>
        <p:nvPicPr>
          <p:cNvPr id="881" name="Google Shape;881;p1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2" name="Google Shape;882;p1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Repositorio: </a:t>
            </a:r>
            <a:r>
              <a:rPr b="0" i="0" lang="en-GB" sz="1400" u="none" cap="none" strike="noStrike">
                <a:solidFill>
                  <a:schemeClr val="dk1"/>
                </a:solidFill>
                <a:latin typeface="Helvetica Neue Light"/>
                <a:ea typeface="Helvetica Neue Light"/>
                <a:cs typeface="Helvetica Neue Light"/>
                <a:sym typeface="Helvetica Neue Light"/>
              </a:rPr>
              <a:t>es un espacio centralizado donde se almacena, organiza, mantiene y difunde información. </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Git Init: </a:t>
            </a:r>
            <a:r>
              <a:rPr b="0" i="0" lang="en-GB" sz="1400" u="none" cap="none" strike="noStrike">
                <a:solidFill>
                  <a:schemeClr val="dk1"/>
                </a:solidFill>
                <a:latin typeface="Helvetica Neue Light"/>
                <a:ea typeface="Helvetica Neue Light"/>
                <a:cs typeface="Helvetica Neue Light"/>
                <a:sym typeface="Helvetica Neue Light"/>
              </a:rPr>
              <a:t>este comando se usa para crear un nuevo repositorio en Git.</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Git Add: </a:t>
            </a:r>
            <a:r>
              <a:rPr b="0" i="0" lang="en-GB" sz="1400" u="none" cap="none" strike="noStrike">
                <a:solidFill>
                  <a:schemeClr val="dk1"/>
                </a:solidFill>
                <a:latin typeface="Helvetica Neue Light"/>
                <a:ea typeface="Helvetica Neue Light"/>
                <a:cs typeface="Helvetica Neue Light"/>
                <a:sym typeface="Helvetica Neue Light"/>
              </a:rPr>
              <a:t>se utiliza para agregar el o los archivos al Staging Area.</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Git Commit: </a:t>
            </a:r>
            <a:r>
              <a:rPr b="0" i="0" lang="en-GB" sz="1400" u="none" cap="none" strike="noStrike">
                <a:solidFill>
                  <a:schemeClr val="dk1"/>
                </a:solidFill>
                <a:latin typeface="Helvetica Neue Light"/>
                <a:ea typeface="Helvetica Neue Light"/>
                <a:cs typeface="Helvetica Neue Light"/>
                <a:sym typeface="Helvetica Neue Light"/>
              </a:rPr>
              <a:t>una vez que nuestros archivos están en el Staging Area debemos pasarlos a nuestro repositorio local y para eso debemos usar el git commit, que es el comando que nos va a permitir comprometer nuestros archivos.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83" name="Google Shape;883;p119"/>
          <p:cNvSpPr txBox="1"/>
          <p:nvPr/>
        </p:nvSpPr>
        <p:spPr>
          <a:xfrm>
            <a:off x="4598300" y="1390175"/>
            <a:ext cx="3924900" cy="3600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Arial"/>
              <a:buChar char="●"/>
            </a:pPr>
            <a:r>
              <a:rPr b="1" i="0" lang="en-GB" sz="1400" u="none" cap="none" strike="noStrike">
                <a:solidFill>
                  <a:schemeClr val="dk1"/>
                </a:solidFill>
                <a:latin typeface="Helvetica Neue"/>
                <a:ea typeface="Helvetica Neue"/>
                <a:cs typeface="Helvetica Neue"/>
                <a:sym typeface="Helvetica Neue"/>
              </a:rPr>
              <a:t>MKDIR: </a:t>
            </a:r>
            <a:r>
              <a:rPr b="0" i="0" lang="en-GB" sz="1400" u="none" cap="none" strike="noStrike">
                <a:solidFill>
                  <a:schemeClr val="dk1"/>
                </a:solidFill>
                <a:latin typeface="Helvetica Neue Light"/>
                <a:ea typeface="Helvetica Neue Light"/>
                <a:cs typeface="Helvetica Neue Light"/>
                <a:sym typeface="Helvetica Neue Light"/>
              </a:rPr>
              <a:t>con este comando crearás una carpeta nueva. Con RMDIR podrás eliminarla.</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MOVE y COPY: </a:t>
            </a:r>
            <a:r>
              <a:rPr b="0" i="0" lang="en-GB" sz="1400" u="none" cap="none" strike="noStrike">
                <a:solidFill>
                  <a:schemeClr val="dk1"/>
                </a:solidFill>
                <a:latin typeface="Helvetica Neue Light"/>
                <a:ea typeface="Helvetica Neue Light"/>
                <a:cs typeface="Helvetica Neue Light"/>
                <a:sym typeface="Helvetica Neue Light"/>
              </a:rPr>
              <a:t>son los comandos para mover y copiar archivos respectivamente. Deberás indicar el nombre del archivo con su ruta (si está en otra carpeta en la que te encuentras) y la ruta de destino.</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i="0" lang="en-GB" sz="1400" u="none" cap="none" strike="noStrike">
                <a:solidFill>
                  <a:schemeClr val="dk1"/>
                </a:solidFill>
                <a:latin typeface="Helvetica Neue"/>
                <a:ea typeface="Helvetica Neue"/>
                <a:cs typeface="Helvetica Neue"/>
                <a:sym typeface="Helvetica Neue"/>
              </a:rPr>
              <a:t>RENAME: </a:t>
            </a:r>
            <a:r>
              <a:rPr b="0" i="0" lang="en-GB" sz="1400" u="none" cap="none" strike="noStrike">
                <a:solidFill>
                  <a:schemeClr val="dk1"/>
                </a:solidFill>
                <a:latin typeface="Helvetica Neue Light"/>
                <a:ea typeface="Helvetica Neue Light"/>
                <a:cs typeface="Helvetica Neue Light"/>
                <a:sym typeface="Helvetica Neue Light"/>
              </a:rPr>
              <a:t>sirve para renombrar un archivo o carpeta. Hay que indicar el nombre original y el definitivo.</a:t>
            </a:r>
            <a:endParaRPr b="0" i="0" sz="14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87" name="Shape 887"/>
        <p:cNvGrpSpPr/>
        <p:nvPr/>
      </p:nvGrpSpPr>
      <p:grpSpPr>
        <a:xfrm>
          <a:off x="0" y="0"/>
          <a:ext cx="0" cy="0"/>
          <a:chOff x="0" y="0"/>
          <a:chExt cx="0" cy="0"/>
        </a:xfrm>
      </p:grpSpPr>
      <p:sp>
        <p:nvSpPr>
          <p:cNvPr id="888" name="Google Shape;888;p1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889" name="Google Shape;889;p1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3" name="Shape 893"/>
        <p:cNvGrpSpPr/>
        <p:nvPr/>
      </p:nvGrpSpPr>
      <p:grpSpPr>
        <a:xfrm>
          <a:off x="0" y="0"/>
          <a:ext cx="0" cy="0"/>
          <a:chOff x="0" y="0"/>
          <a:chExt cx="0" cy="0"/>
        </a:xfrm>
      </p:grpSpPr>
      <p:sp>
        <p:nvSpPr>
          <p:cNvPr id="894" name="Google Shape;894;p1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11</a:t>
            </a:r>
            <a:endParaRPr i="1" sz="2000">
              <a:latin typeface="Anton"/>
              <a:ea typeface="Anton"/>
              <a:cs typeface="Anton"/>
              <a:sym typeface="Anton"/>
            </a:endParaRPr>
          </a:p>
        </p:txBody>
      </p:sp>
      <p:pic>
        <p:nvPicPr>
          <p:cNvPr id="895" name="Google Shape;895;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96" name="Google Shape;896;p1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897" name="Google Shape;897;p121"/>
          <p:cNvSpPr/>
          <p:nvPr/>
        </p:nvSpPr>
        <p:spPr>
          <a:xfrm>
            <a:off x="237500" y="22197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GitHub</a:t>
            </a:r>
            <a:endParaRPr b="0" i="0" sz="1100" u="none" cap="none" strike="noStrike">
              <a:solidFill>
                <a:srgbClr val="FFFFFF"/>
              </a:solidFill>
              <a:latin typeface="Helvetica Neue"/>
              <a:ea typeface="Helvetica Neue"/>
              <a:cs typeface="Helvetica Neue"/>
              <a:sym typeface="Helvetica Neue"/>
            </a:endParaRPr>
          </a:p>
        </p:txBody>
      </p:sp>
      <p:sp>
        <p:nvSpPr>
          <p:cNvPr id="898" name="Google Shape;898;p121"/>
          <p:cNvSpPr/>
          <p:nvPr/>
        </p:nvSpPr>
        <p:spPr>
          <a:xfrm>
            <a:off x="2648593" y="23783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899" name="Google Shape;899;p121"/>
          <p:cNvCxnSpPr>
            <a:endCxn id="898" idx="1"/>
          </p:cNvCxnSpPr>
          <p:nvPr/>
        </p:nvCxnSpPr>
        <p:spPr>
          <a:xfrm>
            <a:off x="1690393" y="25187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900" name="Google Shape;900;p121"/>
          <p:cNvCxnSpPr>
            <a:endCxn id="901" idx="1"/>
          </p:cNvCxnSpPr>
          <p:nvPr/>
        </p:nvCxnSpPr>
        <p:spPr>
          <a:xfrm>
            <a:off x="1690400" y="25187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901" name="Google Shape;901;p121"/>
          <p:cNvSpPr/>
          <p:nvPr/>
        </p:nvSpPr>
        <p:spPr>
          <a:xfrm>
            <a:off x="2648600" y="27383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Creación de cuenta</a:t>
            </a:r>
            <a:endParaRPr b="0" i="0" sz="1100" u="none" cap="none" strike="noStrike">
              <a:solidFill>
                <a:srgbClr val="222222"/>
              </a:solidFill>
              <a:latin typeface="Helvetica Neue"/>
              <a:ea typeface="Helvetica Neue"/>
              <a:cs typeface="Helvetica Neue"/>
              <a:sym typeface="Helvetica Neue"/>
            </a:endParaRPr>
          </a:p>
        </p:txBody>
      </p:sp>
      <p:sp>
        <p:nvSpPr>
          <p:cNvPr id="902" name="Google Shape;902;p121"/>
          <p:cNvSpPr/>
          <p:nvPr/>
        </p:nvSpPr>
        <p:spPr>
          <a:xfrm>
            <a:off x="5059700" y="2738325"/>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Creación de un repositorio</a:t>
            </a:r>
            <a:endParaRPr b="0" i="0" sz="1100" u="none" cap="none" strike="noStrike">
              <a:solidFill>
                <a:srgbClr val="222222"/>
              </a:solidFill>
              <a:latin typeface="Helvetica Neue"/>
              <a:ea typeface="Helvetica Neue"/>
              <a:cs typeface="Helvetica Neue"/>
              <a:sym typeface="Helvetica Neue"/>
            </a:endParaRPr>
          </a:p>
        </p:txBody>
      </p:sp>
      <p:cxnSp>
        <p:nvCxnSpPr>
          <p:cNvPr id="903" name="Google Shape;903;p121"/>
          <p:cNvCxnSpPr>
            <a:endCxn id="902" idx="1"/>
          </p:cNvCxnSpPr>
          <p:nvPr/>
        </p:nvCxnSpPr>
        <p:spPr>
          <a:xfrm>
            <a:off x="4101500" y="2903625"/>
            <a:ext cx="958200" cy="0"/>
          </a:xfrm>
          <a:prstGeom prst="straightConnector1">
            <a:avLst/>
          </a:prstGeom>
          <a:noFill/>
          <a:ln cap="flat" cmpd="sng" w="9525">
            <a:solidFill>
              <a:srgbClr val="CCCCCC"/>
            </a:solidFill>
            <a:prstDash val="solid"/>
            <a:round/>
            <a:headEnd len="med" w="med" type="oval"/>
            <a:tailEnd len="med" w="med" type="oval"/>
          </a:ln>
        </p:spPr>
      </p:cxnSp>
      <p:sp>
        <p:nvSpPr>
          <p:cNvPr id="904" name="Google Shape;904;p121"/>
          <p:cNvSpPr/>
          <p:nvPr/>
        </p:nvSpPr>
        <p:spPr>
          <a:xfrm>
            <a:off x="7470750" y="2738325"/>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Subida del repositorio</a:t>
            </a:r>
            <a:endParaRPr b="0" i="0" sz="1100" u="none" cap="none" strike="noStrike">
              <a:solidFill>
                <a:srgbClr val="222222"/>
              </a:solidFill>
              <a:latin typeface="Helvetica Neue"/>
              <a:ea typeface="Helvetica Neue"/>
              <a:cs typeface="Helvetica Neue"/>
              <a:sym typeface="Helvetica Neue"/>
            </a:endParaRPr>
          </a:p>
        </p:txBody>
      </p:sp>
      <p:cxnSp>
        <p:nvCxnSpPr>
          <p:cNvPr id="905" name="Google Shape;905;p121"/>
          <p:cNvCxnSpPr>
            <a:endCxn id="904" idx="1"/>
          </p:cNvCxnSpPr>
          <p:nvPr/>
        </p:nvCxnSpPr>
        <p:spPr>
          <a:xfrm>
            <a:off x="6512550" y="2903625"/>
            <a:ext cx="958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9" name="Shape 909"/>
        <p:cNvGrpSpPr/>
        <p:nvPr/>
      </p:nvGrpSpPr>
      <p:grpSpPr>
        <a:xfrm>
          <a:off x="0" y="0"/>
          <a:ext cx="0" cy="0"/>
          <a:chOff x="0" y="0"/>
          <a:chExt cx="0" cy="0"/>
        </a:xfrm>
      </p:grpSpPr>
      <p:sp>
        <p:nvSpPr>
          <p:cNvPr id="910" name="Google Shape;910;p122"/>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1" name="Google Shape;911;p1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12" name="Google Shape;912;p1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3" name="Google Shape;913;p1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914" name="Google Shape;914;p1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915" name="Google Shape;915;p1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916" name="Google Shape;916;p1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917" name="Google Shape;917;p12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918" name="Google Shape;918;p12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2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20" name="Google Shape;920;p1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921" name="Google Shape;921;p1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922" name="Google Shape;922;p1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923" name="Google Shape;923;p12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924" name="Google Shape;924;p1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22"/>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a:t>
            </a:r>
            <a:r>
              <a:rPr lang="en-GB">
                <a:latin typeface="Helvetica Neue"/>
                <a:ea typeface="Helvetica Neue"/>
                <a:cs typeface="Helvetica Neue"/>
                <a:sym typeface="Helvetica Neue"/>
              </a:rPr>
              <a:t>0</a:t>
            </a:r>
            <a:endParaRPr b="0" i="0" sz="1400" u="none" cap="none" strike="noStrike">
              <a:solidFill>
                <a:srgbClr val="000000"/>
              </a:solidFill>
              <a:latin typeface="Helvetica Neue"/>
              <a:ea typeface="Helvetica Neue"/>
              <a:cs typeface="Helvetica Neue"/>
              <a:sym typeface="Helvetica Neue"/>
            </a:endParaRPr>
          </a:p>
        </p:txBody>
      </p:sp>
      <p:cxnSp>
        <p:nvCxnSpPr>
          <p:cNvPr id="927" name="Google Shape;927;p1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928" name="Google Shape;928;p1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929" name="Google Shape;929;p1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930" name="Google Shape;930;p1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931" name="Google Shape;931;p12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932" name="Google Shape;932;p1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933" name="Google Shape;933;p122"/>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a:t>
            </a:r>
            <a:r>
              <a:rPr lang="en-GB">
                <a:latin typeface="Helvetica Neue"/>
                <a:ea typeface="Helvetica Neue"/>
                <a:cs typeface="Helvetica Neue"/>
                <a:sym typeface="Helvetica Neue"/>
              </a:rPr>
              <a:t>1</a:t>
            </a:r>
            <a:endParaRPr b="0" i="0" sz="1400" u="none" cap="none" strike="noStrike">
              <a:solidFill>
                <a:srgbClr val="000000"/>
              </a:solidFill>
              <a:latin typeface="Helvetica Neue"/>
              <a:ea typeface="Helvetica Neue"/>
              <a:cs typeface="Helvetica Neue"/>
              <a:sym typeface="Helvetica Neue"/>
            </a:endParaRPr>
          </a:p>
        </p:txBody>
      </p:sp>
      <p:sp>
        <p:nvSpPr>
          <p:cNvPr id="934" name="Google Shape;934;p1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a:t>
            </a:r>
            <a:r>
              <a:rPr lang="en-GB">
                <a:latin typeface="Helvetica Neue"/>
                <a:ea typeface="Helvetica Neue"/>
                <a:cs typeface="Helvetica Neue"/>
                <a:sym typeface="Helvetica Neue"/>
              </a:rPr>
              <a:t>2</a:t>
            </a:r>
            <a:endParaRPr b="0" i="0" sz="1400" u="none" cap="none" strike="noStrike">
              <a:solidFill>
                <a:srgbClr val="000000"/>
              </a:solidFill>
              <a:latin typeface="Helvetica Neue"/>
              <a:ea typeface="Helvetica Neue"/>
              <a:cs typeface="Helvetica Neue"/>
              <a:sym typeface="Helvetica Neue"/>
            </a:endParaRPr>
          </a:p>
        </p:txBody>
      </p:sp>
      <p:sp>
        <p:nvSpPr>
          <p:cNvPr id="935" name="Google Shape;935;p122"/>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100" u="none" cap="none" strike="noStrike">
                <a:solidFill>
                  <a:schemeClr val="dk1"/>
                </a:solidFill>
                <a:latin typeface="Helvetica Neue"/>
                <a:ea typeface="Helvetica Neue"/>
                <a:cs typeface="Helvetica Neue"/>
                <a:sym typeface="Helvetica Neue"/>
              </a:rPr>
              <a:t>Git</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36" name="Google Shape;936;p122"/>
          <p:cNvSpPr txBox="1"/>
          <p:nvPr/>
        </p:nvSpPr>
        <p:spPr>
          <a:xfrm>
            <a:off x="17853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37" name="Google Shape;937;p122"/>
          <p:cNvPicPr preferRelativeResize="0"/>
          <p:nvPr/>
        </p:nvPicPr>
        <p:blipFill rotWithShape="1">
          <a:blip r:embed="rId5">
            <a:alphaModFix/>
          </a:blip>
          <a:srcRect b="0" l="0" r="0" t="0"/>
          <a:stretch/>
        </p:blipFill>
        <p:spPr>
          <a:xfrm>
            <a:off x="1449575" y="2450300"/>
            <a:ext cx="365625" cy="365625"/>
          </a:xfrm>
          <a:prstGeom prst="rect">
            <a:avLst/>
          </a:prstGeom>
          <a:noFill/>
          <a:ln>
            <a:noFill/>
          </a:ln>
        </p:spPr>
      </p:pic>
      <p:sp>
        <p:nvSpPr>
          <p:cNvPr id="938" name="Google Shape;938;p122"/>
          <p:cNvSpPr txBox="1"/>
          <p:nvPr/>
        </p:nvSpPr>
        <p:spPr>
          <a:xfrm>
            <a:off x="1835563" y="30155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CREAR REPOSITORIO DE GIT</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39" name="Google Shape;939;p122"/>
          <p:cNvPicPr preferRelativeResize="0"/>
          <p:nvPr/>
        </p:nvPicPr>
        <p:blipFill rotWithShape="1">
          <a:blip r:embed="rId6">
            <a:alphaModFix/>
          </a:blip>
          <a:srcRect b="0" l="0" r="0" t="0"/>
          <a:stretch/>
        </p:blipFill>
        <p:spPr>
          <a:xfrm>
            <a:off x="1528413" y="3012938"/>
            <a:ext cx="307150" cy="307150"/>
          </a:xfrm>
          <a:prstGeom prst="rect">
            <a:avLst/>
          </a:prstGeom>
          <a:noFill/>
          <a:ln>
            <a:noFill/>
          </a:ln>
        </p:spPr>
      </p:pic>
      <p:sp>
        <p:nvSpPr>
          <p:cNvPr id="940" name="Google Shape;940;p1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100" u="none" cap="none" strike="noStrike">
                <a:solidFill>
                  <a:schemeClr val="dk1"/>
                </a:solidFill>
                <a:latin typeface="Helvetica Neue"/>
                <a:ea typeface="Helvetica Neue"/>
                <a:cs typeface="Helvetica Neue"/>
                <a:sym typeface="Helvetica Neue"/>
              </a:rPr>
              <a:t>GitHub</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41" name="Google Shape;941;p1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42" name="Google Shape;942;p122"/>
          <p:cNvPicPr preferRelativeResize="0"/>
          <p:nvPr/>
        </p:nvPicPr>
        <p:blipFill rotWithShape="1">
          <a:blip r:embed="rId5">
            <a:alphaModFix/>
          </a:blip>
          <a:srcRect b="0" l="0" r="0" t="0"/>
          <a:stretch/>
        </p:blipFill>
        <p:spPr>
          <a:xfrm>
            <a:off x="3811775" y="2450300"/>
            <a:ext cx="365625" cy="365625"/>
          </a:xfrm>
          <a:prstGeom prst="rect">
            <a:avLst/>
          </a:prstGeom>
          <a:noFill/>
          <a:ln>
            <a:noFill/>
          </a:ln>
        </p:spPr>
      </p:pic>
      <p:sp>
        <p:nvSpPr>
          <p:cNvPr id="943" name="Google Shape;943;p122"/>
          <p:cNvSpPr txBox="1"/>
          <p:nvPr/>
        </p:nvSpPr>
        <p:spPr>
          <a:xfrm>
            <a:off x="4156388" y="30265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CREAR REPOSITORIO EN GITHUB</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944" name="Google Shape;944;p122"/>
          <p:cNvSpPr txBox="1"/>
          <p:nvPr/>
        </p:nvSpPr>
        <p:spPr>
          <a:xfrm>
            <a:off x="6174000" y="1760975"/>
            <a:ext cx="1994100" cy="42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GB" sz="1000">
                <a:solidFill>
                  <a:schemeClr val="dk1"/>
                </a:solidFill>
              </a:rPr>
              <a:t>Frameworks CSS + Bootstrap</a:t>
            </a:r>
            <a:endParaRPr b="1" sz="1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45" name="Google Shape;945;p122"/>
          <p:cNvSpPr txBox="1"/>
          <p:nvPr/>
        </p:nvSpPr>
        <p:spPr>
          <a:xfrm>
            <a:off x="65185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46" name="Google Shape;946;p122"/>
          <p:cNvPicPr preferRelativeResize="0"/>
          <p:nvPr/>
        </p:nvPicPr>
        <p:blipFill rotWithShape="1">
          <a:blip r:embed="rId6">
            <a:alphaModFix/>
          </a:blip>
          <a:srcRect b="0" l="0" r="0" t="0"/>
          <a:stretch/>
        </p:blipFill>
        <p:spPr>
          <a:xfrm>
            <a:off x="3874713" y="3077013"/>
            <a:ext cx="307150" cy="307150"/>
          </a:xfrm>
          <a:prstGeom prst="rect">
            <a:avLst/>
          </a:prstGeom>
          <a:noFill/>
          <a:ln>
            <a:noFill/>
          </a:ln>
        </p:spPr>
      </p:pic>
      <p:pic>
        <p:nvPicPr>
          <p:cNvPr id="947" name="Google Shape;947;p122"/>
          <p:cNvPicPr preferRelativeResize="0"/>
          <p:nvPr/>
        </p:nvPicPr>
        <p:blipFill rotWithShape="1">
          <a:blip r:embed="rId7">
            <a:alphaModFix/>
          </a:blip>
          <a:srcRect b="0" l="0" r="0" t="0"/>
          <a:stretch/>
        </p:blipFill>
        <p:spPr>
          <a:xfrm>
            <a:off x="6219100" y="2995399"/>
            <a:ext cx="306000" cy="306000"/>
          </a:xfrm>
          <a:prstGeom prst="rect">
            <a:avLst/>
          </a:prstGeom>
          <a:noFill/>
          <a:ln>
            <a:noFill/>
          </a:ln>
        </p:spPr>
      </p:pic>
      <p:sp>
        <p:nvSpPr>
          <p:cNvPr id="948" name="Google Shape;948;p122"/>
          <p:cNvSpPr txBox="1"/>
          <p:nvPr/>
        </p:nvSpPr>
        <p:spPr>
          <a:xfrm>
            <a:off x="6542775" y="29759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49" name="Google Shape;949;p122"/>
          <p:cNvPicPr preferRelativeResize="0"/>
          <p:nvPr/>
        </p:nvPicPr>
        <p:blipFill rotWithShape="1">
          <a:blip r:embed="rId6">
            <a:alphaModFix/>
          </a:blip>
          <a:srcRect b="0" l="0" r="0" t="0"/>
          <a:stretch/>
        </p:blipFill>
        <p:spPr>
          <a:xfrm>
            <a:off x="6218513" y="2557538"/>
            <a:ext cx="307150" cy="3071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53" name="Shape 953"/>
        <p:cNvGrpSpPr/>
        <p:nvPr/>
      </p:nvGrpSpPr>
      <p:grpSpPr>
        <a:xfrm>
          <a:off x="0" y="0"/>
          <a:ext cx="0" cy="0"/>
          <a:chOff x="0" y="0"/>
          <a:chExt cx="0" cy="0"/>
        </a:xfrm>
      </p:grpSpPr>
      <p:sp>
        <p:nvSpPr>
          <p:cNvPr id="954" name="Google Shape;954;p123"/>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n-GB" sz="1800" u="sng" cap="none" strike="noStrike">
                <a:solidFill>
                  <a:schemeClr val="hlink"/>
                </a:solidFill>
                <a:latin typeface="Helvetica Neue Light"/>
                <a:ea typeface="Helvetica Neue Light"/>
                <a:cs typeface="Helvetica Neue Light"/>
                <a:sym typeface="Helvetica Neue Light"/>
                <a:hlinkClick r:id="rId3"/>
              </a:rPr>
              <a:t>aquí</a:t>
            </a:r>
            <a:r>
              <a:rPr b="0" i="0" lang="en-GB"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55" name="Google Shape;955;p1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956" name="Google Shape;956;p123"/>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60" name="Shape 960"/>
        <p:cNvGrpSpPr/>
        <p:nvPr/>
      </p:nvGrpSpPr>
      <p:grpSpPr>
        <a:xfrm>
          <a:off x="0" y="0"/>
          <a:ext cx="0" cy="0"/>
          <a:chOff x="0" y="0"/>
          <a:chExt cx="0" cy="0"/>
        </a:xfrm>
      </p:grpSpPr>
      <p:sp>
        <p:nvSpPr>
          <p:cNvPr id="961" name="Google Shape;961;p124"/>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62" name="Google Shape;962;p124"/>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963" name="Google Shape;963;p124"/>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7" name="Shape 967"/>
        <p:cNvGrpSpPr/>
        <p:nvPr/>
      </p:nvGrpSpPr>
      <p:grpSpPr>
        <a:xfrm>
          <a:off x="0" y="0"/>
          <a:ext cx="0" cy="0"/>
          <a:chOff x="0" y="0"/>
          <a:chExt cx="0" cy="0"/>
        </a:xfrm>
      </p:grpSpPr>
      <p:sp>
        <p:nvSpPr>
          <p:cNvPr id="968" name="Google Shape;968;p12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GITHUB</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